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 id="2147483693" r:id="rId3"/>
  </p:sldMasterIdLst>
  <p:notesMasterIdLst>
    <p:notesMasterId r:id="rId21"/>
  </p:notesMasterIdLst>
  <p:sldIdLst>
    <p:sldId id="343" r:id="rId4"/>
    <p:sldId id="345" r:id="rId5"/>
    <p:sldId id="270" r:id="rId6"/>
    <p:sldId id="271" r:id="rId7"/>
    <p:sldId id="347" r:id="rId8"/>
    <p:sldId id="346" r:id="rId9"/>
    <p:sldId id="323" r:id="rId10"/>
    <p:sldId id="324" r:id="rId11"/>
    <p:sldId id="325" r:id="rId12"/>
    <p:sldId id="277" r:id="rId13"/>
    <p:sldId id="279" r:id="rId14"/>
    <p:sldId id="280" r:id="rId15"/>
    <p:sldId id="281" r:id="rId16"/>
    <p:sldId id="282" r:id="rId17"/>
    <p:sldId id="283" r:id="rId18"/>
    <p:sldId id="326" r:id="rId19"/>
    <p:sldId id="28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3399"/>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04"/>
    </p:cViewPr>
  </p:sorterViewPr>
  <p:notesViewPr>
    <p:cSldViewPr>
      <p:cViewPr varScale="1">
        <p:scale>
          <a:sx n="61" d="100"/>
          <a:sy n="61" d="100"/>
        </p:scale>
        <p:origin x="-199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49762BB-2F44-4091-8616-D7D0A34C21EC}" type="datetimeFigureOut">
              <a:rPr lang="en-US"/>
              <a:pPr>
                <a:defRPr/>
              </a:pPr>
              <a:t>09-Apr-20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5EFA0F5-6E4B-4B2C-AB8F-0E59A07BE73F}"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a:lstStyle/>
          <a:p>
            <a:fld id="{3111880C-E8B0-4A0D-9235-9B9819F1485F}" type="slidenum">
              <a:rPr lang="ar-SA" smtClean="0">
                <a:latin typeface="Arial" charset="0"/>
              </a:rPr>
              <a:pPr/>
              <a:t>2</a:t>
            </a:fld>
            <a:endParaRPr lang="en-US" smtClean="0">
              <a:latin typeface="Arial" charset="0"/>
            </a:endParaRPr>
          </a:p>
        </p:txBody>
      </p:sp>
      <p:sp>
        <p:nvSpPr>
          <p:cNvPr id="33795" name="Slide Image Placeholder 1"/>
          <p:cNvSpPr>
            <a:spLocks noGrp="1" noRot="1" noChangeAspect="1" noTextEdit="1"/>
          </p:cNvSpPr>
          <p:nvPr>
            <p:ph type="sldImg"/>
          </p:nvPr>
        </p:nvSpPr>
        <p:spPr bwMode="auto">
          <a:noFill/>
          <a:ln>
            <a:solidFill>
              <a:srgbClr val="000000"/>
            </a:solidFill>
            <a:miter lim="800000"/>
            <a:headEnd/>
            <a:tailEnd/>
          </a:ln>
        </p:spPr>
      </p:sp>
      <p:sp>
        <p:nvSpPr>
          <p:cNvPr id="3379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EG" smtClean="0"/>
          </a:p>
        </p:txBody>
      </p:sp>
      <p:sp>
        <p:nvSpPr>
          <p:cNvPr id="3379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fld id="{29DC2878-CB01-4A48-B374-AF5089939F5F}" type="slidenum">
              <a:rPr lang="ar-SA" sz="1200">
                <a:latin typeface="Calibri" pitchFamily="34" charset="0"/>
              </a:rPr>
              <a:pPr/>
              <a:t>2</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3012" name="Slide Number Placeholder 3"/>
          <p:cNvSpPr>
            <a:spLocks noGrp="1"/>
          </p:cNvSpPr>
          <p:nvPr>
            <p:ph type="sldNum" sz="quarter" idx="5"/>
          </p:nvPr>
        </p:nvSpPr>
        <p:spPr bwMode="auto">
          <a:noFill/>
          <a:ln>
            <a:miter lim="800000"/>
            <a:headEnd/>
            <a:tailEnd/>
          </a:ln>
        </p:spPr>
        <p:txBody>
          <a:bodyPr/>
          <a:lstStyle/>
          <a:p>
            <a:fld id="{EE856C94-277E-41BC-A468-C5F9860BFE37}" type="slidenum">
              <a:rPr lang="ar-SA"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4036" name="Slide Number Placeholder 3"/>
          <p:cNvSpPr>
            <a:spLocks noGrp="1"/>
          </p:cNvSpPr>
          <p:nvPr>
            <p:ph type="sldNum" sz="quarter" idx="5"/>
          </p:nvPr>
        </p:nvSpPr>
        <p:spPr bwMode="auto">
          <a:noFill/>
          <a:ln>
            <a:miter lim="800000"/>
            <a:headEnd/>
            <a:tailEnd/>
          </a:ln>
        </p:spPr>
        <p:txBody>
          <a:bodyPr/>
          <a:lstStyle/>
          <a:p>
            <a:fld id="{95DE3040-429F-46AF-8FA1-628949193325}" type="slidenum">
              <a:rPr lang="ar-SA"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5060" name="Slide Number Placeholder 3"/>
          <p:cNvSpPr>
            <a:spLocks noGrp="1"/>
          </p:cNvSpPr>
          <p:nvPr>
            <p:ph type="sldNum" sz="quarter" idx="5"/>
          </p:nvPr>
        </p:nvSpPr>
        <p:spPr bwMode="auto">
          <a:noFill/>
          <a:ln>
            <a:miter lim="800000"/>
            <a:headEnd/>
            <a:tailEnd/>
          </a:ln>
        </p:spPr>
        <p:txBody>
          <a:bodyPr/>
          <a:lstStyle/>
          <a:p>
            <a:fld id="{67135702-2319-4959-A7B2-5A2C90951B7C}" type="slidenum">
              <a:rPr lang="ar-SA"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6084" name="Slide Number Placeholder 3"/>
          <p:cNvSpPr>
            <a:spLocks noGrp="1"/>
          </p:cNvSpPr>
          <p:nvPr>
            <p:ph type="sldNum" sz="quarter" idx="5"/>
          </p:nvPr>
        </p:nvSpPr>
        <p:spPr bwMode="auto">
          <a:noFill/>
          <a:ln>
            <a:miter lim="800000"/>
            <a:headEnd/>
            <a:tailEnd/>
          </a:ln>
        </p:spPr>
        <p:txBody>
          <a:bodyPr/>
          <a:lstStyle/>
          <a:p>
            <a:fld id="{12B56FC7-AC27-4C38-BADD-884E79616148}" type="slidenum">
              <a:rPr lang="ar-SA"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7108" name="Slide Number Placeholder 3"/>
          <p:cNvSpPr>
            <a:spLocks noGrp="1"/>
          </p:cNvSpPr>
          <p:nvPr>
            <p:ph type="sldNum" sz="quarter" idx="5"/>
          </p:nvPr>
        </p:nvSpPr>
        <p:spPr bwMode="auto">
          <a:noFill/>
          <a:ln>
            <a:miter lim="800000"/>
            <a:headEnd/>
            <a:tailEnd/>
          </a:ln>
        </p:spPr>
        <p:txBody>
          <a:bodyPr/>
          <a:lstStyle/>
          <a:p>
            <a:fld id="{94340693-2A97-416B-A5CF-670183EC0B0F}" type="slidenum">
              <a:rPr lang="ar-SA"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8132" name="Slide Number Placeholder 3"/>
          <p:cNvSpPr>
            <a:spLocks noGrp="1"/>
          </p:cNvSpPr>
          <p:nvPr>
            <p:ph type="sldNum" sz="quarter" idx="5"/>
          </p:nvPr>
        </p:nvSpPr>
        <p:spPr bwMode="auto">
          <a:noFill/>
          <a:ln>
            <a:miter lim="800000"/>
            <a:headEnd/>
            <a:tailEnd/>
          </a:ln>
        </p:spPr>
        <p:txBody>
          <a:bodyPr/>
          <a:lstStyle/>
          <a:p>
            <a:fld id="{38B040DA-3A63-43BC-A457-4E0639F87BFB}" type="slidenum">
              <a:rPr lang="ar-SA"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
        <p:nvSpPr>
          <p:cNvPr id="49156" name="Slide Number Placeholder 3"/>
          <p:cNvSpPr>
            <a:spLocks noGrp="1"/>
          </p:cNvSpPr>
          <p:nvPr>
            <p:ph type="sldNum" sz="quarter" idx="5"/>
          </p:nvPr>
        </p:nvSpPr>
        <p:spPr bwMode="auto">
          <a:noFill/>
          <a:ln>
            <a:miter lim="800000"/>
            <a:headEnd/>
            <a:tailEnd/>
          </a:ln>
        </p:spPr>
        <p:txBody>
          <a:bodyPr/>
          <a:lstStyle/>
          <a:p>
            <a:fld id="{A2D129D0-9F47-42BB-B44D-4DD5D7CF3CAE}" type="slidenum">
              <a:rPr lang="ar-SA" smtClean="0"/>
              <a:pPr/>
              <a:t>17</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4820" name="Slide Number Placeholder 3"/>
          <p:cNvSpPr>
            <a:spLocks noGrp="1"/>
          </p:cNvSpPr>
          <p:nvPr>
            <p:ph type="sldNum" sz="quarter" idx="5"/>
          </p:nvPr>
        </p:nvSpPr>
        <p:spPr bwMode="auto">
          <a:noFill/>
          <a:ln>
            <a:miter lim="800000"/>
            <a:headEnd/>
            <a:tailEnd/>
          </a:ln>
        </p:spPr>
        <p:txBody>
          <a:bodyPr/>
          <a:lstStyle/>
          <a:p>
            <a:fld id="{90456F00-4D55-4E66-9EA4-15BC884453C6}" type="slidenum">
              <a:rPr lang="ar-SA"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a:lstStyle/>
          <a:p>
            <a:fld id="{CEB1A087-CA1E-467A-A211-2027FB7CE273}" type="slidenum">
              <a:rPr lang="ar-SA"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57A8ECD1-4211-468C-B32B-62E0B798A704}" type="slidenum">
              <a:rPr lang="ar-SA" smtClean="0">
                <a:latin typeface="Arial" charset="0"/>
              </a:rPr>
              <a:pPr/>
              <a:t>5</a:t>
            </a:fld>
            <a:endParaRPr lang="en-US" smtClean="0">
              <a:latin typeface="Arial" charset="0"/>
            </a:endParaRPr>
          </a:p>
        </p:txBody>
      </p:sp>
      <p:sp>
        <p:nvSpPr>
          <p:cNvPr id="36867" name="Slide Image Placeholder 1"/>
          <p:cNvSpPr>
            <a:spLocks noGrp="1" noRot="1" noChangeAspect="1" noTextEdit="1"/>
          </p:cNvSpPr>
          <p:nvPr>
            <p:ph type="sldImg"/>
          </p:nvPr>
        </p:nvSpPr>
        <p:spPr bwMode="auto">
          <a:noFill/>
          <a:ln>
            <a:solidFill>
              <a:srgbClr val="000000"/>
            </a:solidFill>
            <a:miter lim="800000"/>
            <a:headEnd/>
            <a:tailEnd/>
          </a:ln>
        </p:spPr>
      </p:sp>
      <p:sp>
        <p:nvSpPr>
          <p:cNvPr id="3686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EG" smtClean="0"/>
          </a:p>
        </p:txBody>
      </p:sp>
      <p:sp>
        <p:nvSpPr>
          <p:cNvPr id="368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fld id="{3F965A2E-7CA6-4CC6-BBA8-1EEF710CE391}" type="slidenum">
              <a:rPr lang="ar-SA" sz="1200">
                <a:latin typeface="Calibri" pitchFamily="34" charset="0"/>
              </a:rPr>
              <a:pPr/>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a:lstStyle/>
          <a:p>
            <a:fld id="{38BFCA8B-59A3-4B92-943A-32113B769CBC}" type="slidenum">
              <a:rPr lang="ar-SA" smtClean="0">
                <a:latin typeface="Arial" charset="0"/>
              </a:rPr>
              <a:pPr/>
              <a:t>6</a:t>
            </a:fld>
            <a:endParaRPr lang="en-US" smtClean="0">
              <a:latin typeface="Arial" charset="0"/>
            </a:endParaRPr>
          </a:p>
        </p:txBody>
      </p:sp>
      <p:sp>
        <p:nvSpPr>
          <p:cNvPr id="37891" name="Slide Image Placeholder 1"/>
          <p:cNvSpPr>
            <a:spLocks noGrp="1" noRot="1" noChangeAspect="1" noTextEdit="1"/>
          </p:cNvSpPr>
          <p:nvPr>
            <p:ph type="sldImg"/>
          </p:nvPr>
        </p:nvSpPr>
        <p:spPr bwMode="auto">
          <a:noFill/>
          <a:ln>
            <a:solidFill>
              <a:srgbClr val="000000"/>
            </a:solidFill>
            <a:miter lim="800000"/>
            <a:headEnd/>
            <a:tailEnd/>
          </a:ln>
        </p:spPr>
      </p:sp>
      <p:sp>
        <p:nvSpPr>
          <p:cNvPr id="3789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EG" smtClean="0"/>
          </a:p>
        </p:txBody>
      </p:sp>
      <p:sp>
        <p:nvSpPr>
          <p:cNvPr id="378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fld id="{BFDC9904-9705-4F9D-914C-EDF582401B33}" type="slidenum">
              <a:rPr lang="ar-SA" sz="1200">
                <a:latin typeface="Calibri" pitchFamily="34" charset="0"/>
              </a:rPr>
              <a:pPr/>
              <a:t>6</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8916" name="Slide Number Placeholder 3"/>
          <p:cNvSpPr>
            <a:spLocks noGrp="1"/>
          </p:cNvSpPr>
          <p:nvPr>
            <p:ph type="sldNum" sz="quarter" idx="5"/>
          </p:nvPr>
        </p:nvSpPr>
        <p:spPr bwMode="auto">
          <a:noFill/>
          <a:ln>
            <a:miter lim="800000"/>
            <a:headEnd/>
            <a:tailEnd/>
          </a:ln>
        </p:spPr>
        <p:txBody>
          <a:bodyPr/>
          <a:lstStyle/>
          <a:p>
            <a:fld id="{F73EE424-3B49-42DC-BBDD-7DE1229847B2}" type="slidenum">
              <a:rPr lang="ar-SA"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9940" name="Slide Number Placeholder 3"/>
          <p:cNvSpPr>
            <a:spLocks noGrp="1"/>
          </p:cNvSpPr>
          <p:nvPr>
            <p:ph type="sldNum" sz="quarter" idx="5"/>
          </p:nvPr>
        </p:nvSpPr>
        <p:spPr bwMode="auto">
          <a:noFill/>
          <a:ln>
            <a:miter lim="800000"/>
            <a:headEnd/>
            <a:tailEnd/>
          </a:ln>
        </p:spPr>
        <p:txBody>
          <a:bodyPr/>
          <a:lstStyle/>
          <a:p>
            <a:fld id="{A3292A5A-5F10-4C1A-8DC1-C8577FD7B620}" type="slidenum">
              <a:rPr lang="ar-SA"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0964" name="Slide Number Placeholder 3"/>
          <p:cNvSpPr>
            <a:spLocks noGrp="1"/>
          </p:cNvSpPr>
          <p:nvPr>
            <p:ph type="sldNum" sz="quarter" idx="5"/>
          </p:nvPr>
        </p:nvSpPr>
        <p:spPr bwMode="auto">
          <a:noFill/>
          <a:ln>
            <a:miter lim="800000"/>
            <a:headEnd/>
            <a:tailEnd/>
          </a:ln>
        </p:spPr>
        <p:txBody>
          <a:bodyPr/>
          <a:lstStyle/>
          <a:p>
            <a:fld id="{7D4A8B2D-AC2C-4540-A200-A992C6ECAB63}" type="slidenum">
              <a:rPr lang="ar-SA"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41988" name="Slide Number Placeholder 3"/>
          <p:cNvSpPr>
            <a:spLocks noGrp="1"/>
          </p:cNvSpPr>
          <p:nvPr>
            <p:ph type="sldNum" sz="quarter" idx="5"/>
          </p:nvPr>
        </p:nvSpPr>
        <p:spPr bwMode="auto">
          <a:noFill/>
          <a:ln>
            <a:miter lim="800000"/>
            <a:headEnd/>
            <a:tailEnd/>
          </a:ln>
        </p:spPr>
        <p:txBody>
          <a:bodyPr/>
          <a:lstStyle/>
          <a:p>
            <a:fld id="{FAD3ECD9-B378-4CE6-A6E1-78BA0F84B63D}" type="slidenum">
              <a:rPr lang="ar-SA"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772400" cy="1362075"/>
          </a:xfrm>
          <a:prstGeom prst="rect">
            <a:avLst/>
          </a:prstGeom>
        </p:spPr>
        <p:txBody>
          <a:bodyPr/>
          <a:lstStyle>
            <a:lvl1pPr algn="l">
              <a:defRPr sz="4000" b="1" cap="all">
                <a:solidFill>
                  <a:srgbClr val="21436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90600" y="2895600"/>
            <a:ext cx="7772400" cy="30368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xfrm>
            <a:off x="1257300" y="6248400"/>
            <a:ext cx="1905000" cy="457200"/>
          </a:xfrm>
          <a:prstGeom prst="rect">
            <a:avLst/>
          </a:prstGeom>
        </p:spPr>
        <p:txBody>
          <a:bodyPr/>
          <a:lstStyle>
            <a:lvl1pPr fontAlgn="auto">
              <a:spcBef>
                <a:spcPts val="0"/>
              </a:spcBef>
              <a:spcAft>
                <a:spcPts val="0"/>
              </a:spcAft>
              <a:defRPr>
                <a:latin typeface="+mn-lt"/>
                <a:cs typeface="+mn-cs"/>
              </a:defRPr>
            </a:lvl1pPr>
          </a:lstStyle>
          <a:p>
            <a:pPr>
              <a:defRPr/>
            </a:pPr>
            <a:fld id="{7945C0F1-8BEE-420F-AF7F-92B8EBFF1B87}" type="datetime1">
              <a:rPr lang="en-US"/>
              <a:pPr>
                <a:defRPr/>
              </a:pPr>
              <a:t>09-Apr-20</a:t>
            </a:fld>
            <a:endParaRPr lang="en-CA"/>
          </a:p>
        </p:txBody>
      </p:sp>
      <p:sp>
        <p:nvSpPr>
          <p:cNvPr id="5" name="Rectangle 14"/>
          <p:cNvSpPr>
            <a:spLocks noGrp="1" noChangeArrowheads="1"/>
          </p:cNvSpPr>
          <p:nvPr>
            <p:ph type="ftr" sz="quarter" idx="11"/>
          </p:nvPr>
        </p:nvSpPr>
        <p:spPr>
          <a:xfrm>
            <a:off x="3695700" y="6248400"/>
            <a:ext cx="2895600" cy="457200"/>
          </a:xfrm>
          <a:prstGeom prst="rect">
            <a:avLst/>
          </a:prstGeom>
        </p:spPr>
        <p:txBody>
          <a:bodyPr/>
          <a:lstStyle>
            <a:lvl1pPr fontAlgn="auto">
              <a:spcBef>
                <a:spcPts val="0"/>
              </a:spcBef>
              <a:spcAft>
                <a:spcPts val="0"/>
              </a:spcAft>
              <a:defRPr>
                <a:latin typeface="+mn-lt"/>
                <a:cs typeface="+mn-cs"/>
              </a:defRPr>
            </a:lvl1pPr>
          </a:lstStyle>
          <a:p>
            <a:pPr>
              <a:defRPr/>
            </a:pPr>
            <a:endParaRPr lang="en-CA"/>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81200"/>
            <a:ext cx="8229600" cy="3886200"/>
          </a:xfrm>
        </p:spPr>
        <p:txBody>
          <a:bodyPr rtlCol="0"/>
          <a:lstStyle/>
          <a:p>
            <a:pPr lvl="0"/>
            <a:endParaRPr lang="en-US" noProof="0" smtClean="0"/>
          </a:p>
        </p:txBody>
      </p:sp>
      <p:sp>
        <p:nvSpPr>
          <p:cNvPr id="4" name="Rectangle 2"/>
          <p:cNvSpPr>
            <a:spLocks noGrp="1" noChangeArrowheads="1"/>
          </p:cNvSpPr>
          <p:nvPr>
            <p:ph type="ftr" sz="quarter" idx="10"/>
          </p:nvPr>
        </p:nvSpPr>
        <p:spPr>
          <a:xfrm>
            <a:off x="3695700" y="6248400"/>
            <a:ext cx="2895600" cy="457200"/>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fontAlgn="auto">
              <a:spcBef>
                <a:spcPts val="0"/>
              </a:spcBef>
              <a:spcAft>
                <a:spcPts val="0"/>
              </a:spcAft>
              <a:defRPr>
                <a:latin typeface="+mn-lt"/>
                <a:cs typeface="+mn-cs"/>
              </a:defRPr>
            </a:lvl1pPr>
          </a:lstStyle>
          <a:p>
            <a:pPr>
              <a:defRPr/>
            </a:pPr>
            <a:fld id="{17F64DFA-0EC6-493E-889F-0A5AE5BF0B0A}" type="slidenum">
              <a:rPr lang="ar-SA"/>
              <a:pPr>
                <a:defRPr/>
              </a:pPr>
              <a:t>‹#›</a:t>
            </a:fld>
            <a:endParaRPr lang="en-US"/>
          </a:p>
        </p:txBody>
      </p:sp>
      <p:sp>
        <p:nvSpPr>
          <p:cNvPr id="6" name="Rectangle 16"/>
          <p:cNvSpPr>
            <a:spLocks noGrp="1" noChangeArrowheads="1"/>
          </p:cNvSpPr>
          <p:nvPr>
            <p:ph type="dt" sz="half" idx="12"/>
          </p:nvPr>
        </p:nvSpPr>
        <p:spPr>
          <a:xfrm>
            <a:off x="1257300" y="6248400"/>
            <a:ext cx="1905000" cy="457200"/>
          </a:xfrm>
          <a:prstGeom prst="rect">
            <a:avLst/>
          </a:prstGeom>
        </p:spPr>
        <p:txBody>
          <a:bodyPr/>
          <a:lstStyle>
            <a:lvl1pPr fontAlgn="auto">
              <a:spcBef>
                <a:spcPts val="0"/>
              </a:spcBef>
              <a:spcAft>
                <a:spcPts val="0"/>
              </a:spcAft>
              <a:defRPr>
                <a:latin typeface="+mn-lt"/>
                <a:cs typeface="+mn-cs"/>
              </a:defRPr>
            </a:lvl1pPr>
          </a:lstStyle>
          <a:p>
            <a:pPr>
              <a:defRPr/>
            </a:pPr>
            <a:fld id="{8118804E-4F70-4858-ADF2-D3473A21FF29}" type="datetime1">
              <a:rPr lang="en-US"/>
              <a:pPr>
                <a:defRPr/>
              </a:pPr>
              <a:t>09-Apr-20</a:t>
            </a:fld>
            <a:endParaRPr lang="en-US"/>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64E909CB-95B3-4F78-980C-6C1653E0C021}" type="datetime1">
              <a:rPr lang="en-US"/>
              <a:pPr>
                <a:defRPr/>
              </a:pPr>
              <a:t>09-Apr-20</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pPr>
              <a:defRPr/>
            </a:pPr>
            <a:fld id="{D19F190B-B726-458E-937E-EC3835C4882F}" type="slidenum">
              <a:rPr lang="ar-SA"/>
              <a:pPr>
                <a:defRPr/>
              </a:pPr>
              <a:t>‹#›</a:t>
            </a:fld>
            <a:endParaRPr lang="en-US"/>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07A4DC3-9978-442B-BE83-3FD2ACB859DC}" type="datetime1">
              <a:rPr lang="en-US"/>
              <a:pPr>
                <a:defRPr/>
              </a:pPr>
              <a:t>09-Apr-20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0ED6AA9-1EC8-4200-9726-35DF33BCB412}" type="slidenum">
              <a:rPr lang="ar-SA"/>
              <a:pPr>
                <a:defRPr/>
              </a:pPr>
              <a:t>‹#›</a:t>
            </a:fld>
            <a:endParaRPr lang="en-US"/>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1E62629E-B6BD-4AFB-A2F9-3CB49FEDF0BC}" type="datetime1">
              <a:rPr lang="en-US"/>
              <a:pPr>
                <a:defRPr/>
              </a:pPr>
              <a:t>09-Apr-20</a:t>
            </a:fld>
            <a:endParaRPr lang="en-CA"/>
          </a:p>
        </p:txBody>
      </p:sp>
      <p:sp>
        <p:nvSpPr>
          <p:cNvPr id="26" name="Footer Placeholder 4"/>
          <p:cNvSpPr>
            <a:spLocks noGrp="1"/>
          </p:cNvSpPr>
          <p:nvPr>
            <p:ph type="ftr" sz="quarter" idx="11"/>
          </p:nvPr>
        </p:nvSpPr>
        <p:spPr/>
        <p:txBody>
          <a:bodyPr/>
          <a:lstStyle>
            <a:lvl1pPr>
              <a:defRPr/>
            </a:lvl1pPr>
            <a:extLst/>
          </a:lstStyle>
          <a:p>
            <a:pPr>
              <a:defRPr/>
            </a:pPr>
            <a:endParaRPr lang="en-CA"/>
          </a:p>
        </p:txBody>
      </p:sp>
      <p:sp>
        <p:nvSpPr>
          <p:cNvPr id="27" name="Slide Number Placeholder 5"/>
          <p:cNvSpPr>
            <a:spLocks noGrp="1"/>
          </p:cNvSpPr>
          <p:nvPr>
            <p:ph type="sldNum" sz="quarter" idx="12"/>
          </p:nvPr>
        </p:nvSpPr>
        <p:spPr/>
        <p:txBody>
          <a:bodyPr/>
          <a:lstStyle>
            <a:lvl1pPr>
              <a:defRPr/>
            </a:lvl1pPr>
          </a:lstStyle>
          <a:p>
            <a:pPr>
              <a:defRPr/>
            </a:pPr>
            <a:fld id="{8EB301D4-D8AC-43C4-8E1F-F21312EC6891}" type="slidenum">
              <a:rPr lang="ar-SA"/>
              <a:pPr>
                <a:defRPr/>
              </a:pPr>
              <a:t>‹#›</a:t>
            </a:fld>
            <a:endParaRPr lang="en-US"/>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2757096-D6BF-4A10-8845-093B923B8DE1}" type="datetime1">
              <a:rPr lang="en-US"/>
              <a:pPr>
                <a:defRPr/>
              </a:pPr>
              <a:t>09-Apr-20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FCDB985-06D9-4240-9983-ABCFE96D13AE}" type="slidenum">
              <a:rPr lang="ar-SA"/>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E2245A20-AF4E-43E1-9492-A09097C1F537}" type="datetime1">
              <a:rPr lang="en-US"/>
              <a:pPr>
                <a:defRPr/>
              </a:pPr>
              <a:t>09-Apr-20</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pPr>
              <a:defRPr/>
            </a:pPr>
            <a:fld id="{1DE52CB7-6E49-43FA-B4F2-9D7419B3DAA4}" type="slidenum">
              <a:rPr lang="ar-SA"/>
              <a:pPr>
                <a:defRPr/>
              </a:pPr>
              <a:t>‹#›</a:t>
            </a:fld>
            <a:endParaRPr lang="en-US"/>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FC7D63D-89E1-4E3D-BE59-1E5FDA52E2CF}" type="datetime1">
              <a:rPr lang="en-US"/>
              <a:pPr>
                <a:defRPr/>
              </a:pPr>
              <a:t>09-Apr-20</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AD65B7F-9224-4020-B632-71519BA7ADC4}" type="slidenum">
              <a:rPr lang="ar-SA"/>
              <a:pPr>
                <a:defRPr/>
              </a:pPr>
              <a:t>‹#›</a:t>
            </a:fld>
            <a:endParaRPr lang="en-US"/>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6D11DB11-706F-49E1-AFE2-55703408DB34}" type="datetime1">
              <a:rPr lang="en-US"/>
              <a:pPr>
                <a:defRPr/>
              </a:pPr>
              <a:t>09-Apr-20</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86F30FF-530D-4CB9-AD89-15597966D99C}" type="slidenum">
              <a:rPr lang="ar-SA"/>
              <a:pPr>
                <a:defRPr/>
              </a:pPr>
              <a:t>‹#›</a:t>
            </a:fld>
            <a:endParaRPr lang="en-US"/>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FF93D42-6972-44DF-BFD1-2B45DE4B4156}" type="datetime1">
              <a:rPr lang="en-US"/>
              <a:pPr>
                <a:defRPr/>
              </a:pPr>
              <a:t>09-Apr-20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F3F9343-E0C2-42E9-8236-6F0A4F1E487D}" type="slidenum">
              <a:rPr lang="ar-SA"/>
              <a:pPr>
                <a:defRPr/>
              </a:pPr>
              <a:t>‹#›</a:t>
            </a:fld>
            <a:endParaRPr lang="en-US"/>
          </a:p>
        </p:txBody>
      </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45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35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45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35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F0B3DC7B-B0B3-4819-AB7B-32161019D798}" type="datetime1">
              <a:rPr lang="en-US"/>
              <a:pPr>
                <a:defRPr/>
              </a:pPr>
              <a:t>09-Apr-20</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pPr>
              <a:defRPr/>
            </a:pPr>
            <a:fld id="{5E93FB06-30BA-401F-B78B-E2AC8ACD55A7}" type="slidenum">
              <a:rPr lang="ar-SA"/>
              <a:pPr>
                <a:defRPr/>
              </a:pPr>
              <a:t>‹#›</a:t>
            </a:fld>
            <a:endParaRPr lang="en-US"/>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017CF4C-3771-4633-BAAB-52791CA16C07}" type="datetime1">
              <a:rPr lang="en-US"/>
              <a:pPr>
                <a:defRPr/>
              </a:pPr>
              <a:t>09-Apr-20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3BA5981-9020-4AA5-82D7-904035F4630A}" type="slidenum">
              <a:rPr lang="ar-SA"/>
              <a:pPr>
                <a:defRPr/>
              </a:pPr>
              <a:t>‹#›</a:t>
            </a:fld>
            <a:endParaRPr lang="en-US"/>
          </a:p>
        </p:txBody>
      </p:sp>
    </p:spTree>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4987D38-3A36-4D54-8FF6-667CE8A5CAAE}" type="datetime1">
              <a:rPr lang="en-US"/>
              <a:pPr>
                <a:defRPr/>
              </a:pPr>
              <a:t>09-Apr-20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7D0FC4-A167-4E4E-8A1D-F8A3A749C4E5}" type="slidenum">
              <a:rPr lang="ar-SA"/>
              <a:pPr>
                <a:defRPr/>
              </a:pPr>
              <a:t>‹#›</a:t>
            </a:fld>
            <a:endParaRPr lang="en-US"/>
          </a:p>
        </p:txBody>
      </p:sp>
    </p:spTree>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50" r:id="rId10"/>
    <p:sldLayoutId id="2147483851" r:id="rId11"/>
    <p:sldLayoutId id="2147483843" r:id="rId12"/>
    <p:sldLayoutId id="2147483852" r:id="rId13"/>
    <p:sldLayoutId id="2147483853" r:id="rId14"/>
  </p:sldLayoutIdLst>
  <p:transition spd="med">
    <p:fade/>
  </p:transition>
  <p:hf hdr="0" ftr="0"/>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7"/>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8"/>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44" r:id="rId1"/>
  </p:sldLayoutIdLst>
  <p:transition spd="med">
    <p:fade/>
  </p:transition>
  <p:hf hdr="0" ftr="0"/>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charset="0"/>
        <a:buChar char="•"/>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buChar char="–"/>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Courier New" pitchFamily="49" charset="0"/>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charset="0"/>
        <a:buChar char="»"/>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3084"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fld id="{E159FA09-AC8F-4ADC-BBD6-00D2E48EA411}" type="datetime1">
              <a:rPr lang="en-US"/>
              <a:pPr>
                <a:defRPr/>
              </a:pPr>
              <a:t>09-Apr-20</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Corbel" pitchFamily="34" charset="0"/>
              </a:defRPr>
            </a:lvl1pPr>
          </a:lstStyle>
          <a:p>
            <a:pPr>
              <a:defRPr/>
            </a:pPr>
            <a:fld id="{A4CE12B2-E99C-4B9D-A4FD-527DB22300F9}"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854" r:id="rId1"/>
    <p:sldLayoutId id="2147483845" r:id="rId2"/>
    <p:sldLayoutId id="2147483855" r:id="rId3"/>
    <p:sldLayoutId id="2147483856" r:id="rId4"/>
    <p:sldLayoutId id="2147483857" r:id="rId5"/>
    <p:sldLayoutId id="2147483846" r:id="rId6"/>
    <p:sldLayoutId id="2147483858" r:id="rId7"/>
    <p:sldLayoutId id="2147483847" r:id="rId8"/>
    <p:sldLayoutId id="2147483859" r:id="rId9"/>
    <p:sldLayoutId id="2147483848" r:id="rId10"/>
    <p:sldLayoutId id="2147483849" r:id="rId11"/>
    <p:sldLayoutId id="2147483860" r:id="rId12"/>
  </p:sldLayoutIdLst>
  <p:transition spd="med">
    <p:fade/>
  </p:transition>
  <p:timing>
    <p:tnLst>
      <p:par>
        <p:cTn id="1" dur="indefinite" restart="never" nodeType="tmRoot"/>
      </p:par>
    </p:tnLst>
  </p:timing>
  <p:hf hdr="0" ftr="0"/>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0"/>
            <a:ext cx="8550275" cy="1471613"/>
          </a:xfrm>
        </p:spPr>
        <p:txBody>
          <a:bodyPr/>
          <a:lstStyle/>
          <a:p>
            <a:pPr eaLnBrk="1" hangingPunct="1">
              <a:defRPr/>
            </a:pPr>
            <a:r>
              <a:rPr lang="ar-EG" sz="1200" dirty="0" smtClean="0"/>
              <a:t> كلية التربية    </a:t>
            </a:r>
            <a:r>
              <a:rPr lang="en-US" sz="1200" dirty="0" smtClean="0"/>
              <a:t/>
            </a:r>
            <a:br>
              <a:rPr lang="en-US" sz="1200" dirty="0" smtClean="0"/>
            </a:br>
            <a:r>
              <a:rPr lang="ar-EG" sz="1200" dirty="0" smtClean="0"/>
              <a:t>قسم : علم النفس التربوي </a:t>
            </a:r>
            <a:br>
              <a:rPr lang="ar-EG" sz="1200" dirty="0" smtClean="0"/>
            </a:br>
            <a:r>
              <a:rPr lang="ar-EG" sz="1200" dirty="0" smtClean="0"/>
              <a:t/>
            </a:r>
            <a:br>
              <a:rPr lang="ar-EG" sz="1200" dirty="0" smtClean="0"/>
            </a:br>
            <a:r>
              <a:rPr lang="ar-EG" sz="1200" dirty="0" smtClean="0"/>
              <a:t/>
            </a:r>
            <a:br>
              <a:rPr lang="ar-EG" sz="1200" dirty="0" smtClean="0"/>
            </a:br>
            <a:r>
              <a:rPr lang="ar-EG" sz="1200" dirty="0" smtClean="0"/>
              <a:t/>
            </a:r>
            <a:br>
              <a:rPr lang="ar-EG" sz="1200" dirty="0" smtClean="0"/>
            </a:br>
            <a:r>
              <a:rPr lang="ar-EG" sz="1200" dirty="0" smtClean="0"/>
              <a:t/>
            </a:r>
            <a:br>
              <a:rPr lang="ar-EG" sz="1200" dirty="0" smtClean="0"/>
            </a:br>
            <a:r>
              <a:rPr lang="ar-EG" sz="1200" dirty="0" smtClean="0"/>
              <a:t/>
            </a:r>
            <a:br>
              <a:rPr lang="ar-EG" sz="1200" dirty="0" smtClean="0"/>
            </a:br>
            <a:endParaRPr lang="en-US" sz="1200" dirty="0" smtClean="0">
              <a:solidFill>
                <a:srgbClr val="FF0000"/>
              </a:solidFill>
              <a:latin typeface="Arial Black" pitchFamily="34" charset="0"/>
              <a:cs typeface="Arabic Transparent" pitchFamily="2" charset="-78"/>
            </a:endParaRPr>
          </a:p>
        </p:txBody>
      </p:sp>
      <p:sp>
        <p:nvSpPr>
          <p:cNvPr id="15363" name="Subtitle 2"/>
          <p:cNvSpPr>
            <a:spLocks noGrp="1"/>
          </p:cNvSpPr>
          <p:nvPr>
            <p:ph type="subTitle" idx="1"/>
          </p:nvPr>
        </p:nvSpPr>
        <p:spPr>
          <a:xfrm>
            <a:off x="1431925" y="1849438"/>
            <a:ext cx="7407275" cy="4819650"/>
          </a:xfrm>
        </p:spPr>
        <p:txBody>
          <a:bodyPr/>
          <a:lstStyle/>
          <a:p>
            <a:pPr algn="ctr" eaLnBrk="1" hangingPunct="1">
              <a:spcBef>
                <a:spcPct val="0"/>
              </a:spcBef>
            </a:pPr>
            <a:r>
              <a:rPr lang="ar-EG" sz="3600" b="1" smtClean="0">
                <a:cs typeface="Arabic Transparent" pitchFamily="2" charset="-78"/>
              </a:rPr>
              <a:t>مادة سيكولوجية التعلم و التعليم </a:t>
            </a:r>
          </a:p>
          <a:p>
            <a:pPr algn="ctr" eaLnBrk="1" hangingPunct="1">
              <a:spcBef>
                <a:spcPct val="0"/>
              </a:spcBef>
            </a:pPr>
            <a:r>
              <a:rPr lang="en-US" sz="3600" b="1" smtClean="0">
                <a:cs typeface="Arabic Transparent" pitchFamily="2" charset="-78"/>
              </a:rPr>
              <a:t>PSY</a:t>
            </a:r>
            <a:r>
              <a:rPr lang="ar-EG" sz="3600" b="1" smtClean="0">
                <a:cs typeface="Arabic Transparent" pitchFamily="2" charset="-78"/>
              </a:rPr>
              <a:t> رمز المادة/ </a:t>
            </a:r>
          </a:p>
          <a:p>
            <a:pPr algn="ctr" eaLnBrk="1" hangingPunct="1">
              <a:spcBef>
                <a:spcPct val="0"/>
              </a:spcBef>
            </a:pPr>
            <a:r>
              <a:rPr lang="ar-EG" sz="3600" b="1" smtClean="0">
                <a:cs typeface="Arabic Transparent" pitchFamily="2" charset="-78"/>
              </a:rPr>
              <a:t>211</a:t>
            </a:r>
            <a:r>
              <a:rPr lang="en-US" sz="3600" b="1" smtClean="0">
                <a:cs typeface="Arabic Transparent" pitchFamily="2" charset="-78"/>
              </a:rPr>
              <a:t> </a:t>
            </a:r>
            <a:r>
              <a:rPr lang="ar-EG" sz="3600" b="1" smtClean="0">
                <a:cs typeface="Arabic Transparent" pitchFamily="2" charset="-78"/>
              </a:rPr>
              <a:t>رقم المادة</a:t>
            </a:r>
            <a:r>
              <a:rPr lang="en-US" sz="3600" b="1" smtClean="0">
                <a:cs typeface="Arabic Transparent" pitchFamily="2" charset="-78"/>
              </a:rPr>
              <a:t> </a:t>
            </a:r>
            <a:r>
              <a:rPr lang="ar-EG" sz="3600" b="1" smtClean="0">
                <a:cs typeface="Arabic Transparent" pitchFamily="2" charset="-78"/>
              </a:rPr>
              <a:t/>
            </a:r>
            <a:br>
              <a:rPr lang="ar-EG" sz="3600" b="1" smtClean="0">
                <a:cs typeface="Arabic Transparent" pitchFamily="2" charset="-78"/>
              </a:rPr>
            </a:br>
            <a:r>
              <a:rPr lang="ar-EG" sz="3600" b="1" smtClean="0">
                <a:cs typeface="Arabic Transparent" pitchFamily="2" charset="-78"/>
              </a:rPr>
              <a:t>للفرقة الثانية ( تعليم أساسي )</a:t>
            </a:r>
            <a:br>
              <a:rPr lang="ar-EG" sz="3600" b="1" smtClean="0">
                <a:cs typeface="Arabic Transparent" pitchFamily="2" charset="-78"/>
              </a:rPr>
            </a:br>
            <a:r>
              <a:rPr lang="ar-EG" sz="3600" b="1" smtClean="0">
                <a:cs typeface="Arabic Transparent" pitchFamily="2" charset="-78"/>
              </a:rPr>
              <a:t>جميع الشعب و المميز</a:t>
            </a:r>
          </a:p>
          <a:p>
            <a:pPr eaLnBrk="1" hangingPunct="1">
              <a:spcBef>
                <a:spcPct val="0"/>
              </a:spcBef>
            </a:pPr>
            <a:endParaRPr lang="ar-EG" sz="4400" b="1" smtClean="0"/>
          </a:p>
          <a:p>
            <a:pPr eaLnBrk="1" hangingPunct="1">
              <a:spcBef>
                <a:spcPct val="0"/>
              </a:spcBef>
            </a:pPr>
            <a:endParaRPr lang="ar-EG" sz="1600" b="1" i="1" smtClean="0">
              <a:cs typeface="Arabic Transparent" pitchFamily="2" charset="-78"/>
            </a:endParaRPr>
          </a:p>
          <a:p>
            <a:pPr eaLnBrk="1" hangingPunct="1">
              <a:spcBef>
                <a:spcPct val="0"/>
              </a:spcBef>
            </a:pPr>
            <a:endParaRPr lang="ar-EG" sz="1600" b="1" i="1" smtClean="0">
              <a:cs typeface="Arabic Transparent" pitchFamily="2" charset="-78"/>
            </a:endParaRPr>
          </a:p>
          <a:p>
            <a:pPr algn="ctr" eaLnBrk="1" hangingPunct="1">
              <a:spcBef>
                <a:spcPct val="0"/>
              </a:spcBef>
            </a:pPr>
            <a:r>
              <a:rPr lang="ar-EG" sz="1600" b="1" i="1" smtClean="0">
                <a:cs typeface="Arabic Transparent" pitchFamily="2" charset="-78"/>
              </a:rPr>
              <a:t>اساتذة المادة :</a:t>
            </a:r>
          </a:p>
          <a:p>
            <a:pPr algn="r" eaLnBrk="1" hangingPunct="1">
              <a:spcBef>
                <a:spcPct val="0"/>
              </a:spcBef>
            </a:pPr>
            <a:r>
              <a:rPr lang="ar-EG" sz="1600" b="1" i="1" smtClean="0">
                <a:cs typeface="Arabic Transparent" pitchFamily="2" charset="-78"/>
              </a:rPr>
              <a:t> د / مها عبد اللطيف سرور ،  د /مصطفى حلمي ،  د / سامح حرب ،  د / صباح السيد</a:t>
            </a:r>
          </a:p>
        </p:txBody>
      </p:sp>
      <p:pic>
        <p:nvPicPr>
          <p:cNvPr id="15364" name="صورة 1" descr="banha%20logo.jpg"/>
          <p:cNvPicPr>
            <a:picLocks noChangeAspect="1" noChangeArrowheads="1"/>
          </p:cNvPicPr>
          <p:nvPr/>
        </p:nvPicPr>
        <p:blipFill>
          <a:blip r:embed="rId2">
            <a:grayscl/>
          </a:blip>
          <a:srcRect/>
          <a:stretch>
            <a:fillRect/>
          </a:stretch>
        </p:blipFill>
        <p:spPr bwMode="auto">
          <a:xfrm>
            <a:off x="8001000" y="76200"/>
            <a:ext cx="1143000" cy="10668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4294967295"/>
          </p:nvPr>
        </p:nvSpPr>
        <p:spPr bwMode="auto">
          <a:xfrm>
            <a:off x="7010400" y="6416675"/>
            <a:ext cx="2133600" cy="365125"/>
          </a:xfrm>
          <a:prstGeom prst="rect">
            <a:avLst/>
          </a:prstGeom>
          <a:noFill/>
          <a:ln>
            <a:miter lim="800000"/>
            <a:headEnd/>
            <a:tailEnd/>
          </a:ln>
        </p:spPr>
        <p:txBody>
          <a:bodyPr/>
          <a:lstStyle/>
          <a:p>
            <a:fld id="{D72F1DBA-6844-4032-BE9F-A0B896308D7C}" type="datetime1">
              <a:rPr lang="en-US">
                <a:latin typeface="Calibri" pitchFamily="34" charset="0"/>
              </a:rPr>
              <a:pPr/>
              <a:t>09-Apr-20</a:t>
            </a:fld>
            <a:endParaRPr lang="en-US">
              <a:latin typeface="Calibri" pitchFamily="34" charset="0"/>
            </a:endParaRPr>
          </a:p>
        </p:txBody>
      </p:sp>
      <p:sp>
        <p:nvSpPr>
          <p:cNvPr id="24579" name="Slide Number Placeholder 5"/>
          <p:cNvSpPr>
            <a:spLocks noGrp="1"/>
          </p:cNvSpPr>
          <p:nvPr>
            <p:ph type="sldNum" sz="quarter" idx="4294967295"/>
          </p:nvPr>
        </p:nvSpPr>
        <p:spPr bwMode="auto">
          <a:xfrm>
            <a:off x="8382000" y="6356350"/>
            <a:ext cx="762000" cy="365125"/>
          </a:xfrm>
          <a:prstGeom prst="rect">
            <a:avLst/>
          </a:prstGeom>
          <a:noFill/>
          <a:ln>
            <a:miter lim="800000"/>
            <a:headEnd/>
            <a:tailEnd/>
          </a:ln>
        </p:spPr>
        <p:txBody>
          <a:bodyPr/>
          <a:lstStyle/>
          <a:p>
            <a:fld id="{AAD8C7E1-2648-4898-A14C-2953C5E6F818}" type="slidenum">
              <a:rPr lang="ar-SA">
                <a:latin typeface="Calibri" pitchFamily="34" charset="0"/>
              </a:rPr>
              <a:pPr/>
              <a:t>10</a:t>
            </a:fld>
            <a:endParaRPr lang="en-US">
              <a:latin typeface="Calibri" pitchFamily="34" charset="0"/>
            </a:endParaRPr>
          </a:p>
        </p:txBody>
      </p:sp>
      <p:sp>
        <p:nvSpPr>
          <p:cNvPr id="15368" name="Rectangle 5"/>
          <p:cNvSpPr>
            <a:spLocks noChangeArrowheads="1"/>
          </p:cNvSpPr>
          <p:nvPr/>
        </p:nvSpPr>
        <p:spPr bwMode="auto">
          <a:xfrm>
            <a:off x="838200" y="5075238"/>
            <a:ext cx="7315200" cy="1096962"/>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EG" sz="2800" b="1">
                <a:solidFill>
                  <a:schemeClr val="tx1"/>
                </a:solidFill>
                <a:effectLst>
                  <a:outerShdw blurRad="38100" dist="38100" dir="2700000" algn="tl">
                    <a:srgbClr val="050595"/>
                  </a:outerShdw>
                </a:effectLst>
                <a:latin typeface="Arial" charset="0"/>
              </a:rPr>
              <a:t>أي يحدث الانتقال إذا تأثر سلوك الشخص بمثله ومواقفه</a:t>
            </a:r>
            <a:r>
              <a:rPr lang="en-US">
                <a:solidFill>
                  <a:schemeClr val="tx1"/>
                </a:solidFill>
                <a:latin typeface="Arial" charset="0"/>
                <a:cs typeface="Arial" charset="0"/>
              </a:rPr>
              <a:t> </a:t>
            </a:r>
          </a:p>
        </p:txBody>
      </p:sp>
      <p:sp>
        <p:nvSpPr>
          <p:cNvPr id="15369" name="Rectangle 5"/>
          <p:cNvSpPr>
            <a:spLocks noChangeArrowheads="1"/>
          </p:cNvSpPr>
          <p:nvPr/>
        </p:nvSpPr>
        <p:spPr bwMode="auto">
          <a:xfrm>
            <a:off x="315686" y="3779838"/>
            <a:ext cx="8360228" cy="1096962"/>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EG" sz="2400" b="1">
                <a:solidFill>
                  <a:schemeClr val="tx1"/>
                </a:solidFill>
                <a:effectLst>
                  <a:outerShdw blurRad="38100" dist="38100" dir="2700000" algn="tl">
                    <a:srgbClr val="050595"/>
                  </a:outerShdw>
                </a:effectLst>
                <a:latin typeface="Arial" charset="0"/>
              </a:rPr>
              <a:t>انتقال المثل والمواقف : </a:t>
            </a:r>
          </a:p>
          <a:p>
            <a:pPr algn="ctr" defTabSz="912813">
              <a:defRPr/>
            </a:pPr>
            <a:r>
              <a:rPr lang="ar-EG" sz="2400" b="1">
                <a:solidFill>
                  <a:schemeClr val="tx1"/>
                </a:solidFill>
                <a:effectLst>
                  <a:outerShdw blurRad="38100" dist="38100" dir="2700000" algn="tl">
                    <a:srgbClr val="050595"/>
                  </a:outerShdw>
                </a:effectLst>
                <a:latin typeface="Arial" charset="0"/>
              </a:rPr>
              <a:t>يحدث انتقال المثل الأعلى حين يطبق هذا المثل في أوضاع مختلفة</a:t>
            </a:r>
            <a:r>
              <a:rPr lang="en-US" sz="2400" b="1">
                <a:solidFill>
                  <a:schemeClr val="tx1"/>
                </a:solidFill>
                <a:effectLst>
                  <a:outerShdw blurRad="38100" dist="38100" dir="2700000" algn="tl">
                    <a:srgbClr val="050595"/>
                  </a:outerShdw>
                </a:effectLst>
                <a:latin typeface="Arial" charset="0"/>
                <a:cs typeface="Arial" charset="0"/>
              </a:rPr>
              <a:t>.</a:t>
            </a:r>
            <a:r>
              <a:rPr lang="en-US" sz="2400">
                <a:solidFill>
                  <a:schemeClr val="tx1"/>
                </a:solidFill>
                <a:latin typeface="Arial" charset="0"/>
                <a:cs typeface="Arial" charset="0"/>
              </a:rPr>
              <a:t> </a:t>
            </a:r>
          </a:p>
        </p:txBody>
      </p:sp>
      <p:sp>
        <p:nvSpPr>
          <p:cNvPr id="15370" name="Rectangle 5"/>
          <p:cNvSpPr>
            <a:spLocks noChangeArrowheads="1"/>
          </p:cNvSpPr>
          <p:nvPr/>
        </p:nvSpPr>
        <p:spPr bwMode="auto">
          <a:xfrm>
            <a:off x="91751" y="2438400"/>
            <a:ext cx="8808098" cy="1096963"/>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EG" sz="2000" b="1">
                <a:solidFill>
                  <a:schemeClr val="tx1"/>
                </a:solidFill>
                <a:effectLst>
                  <a:outerShdw blurRad="38100" dist="38100" dir="2700000" algn="tl">
                    <a:srgbClr val="050595"/>
                  </a:outerShdw>
                </a:effectLst>
                <a:latin typeface="Arial" charset="0"/>
              </a:rPr>
              <a:t>انتقال الطرائق : نقصد بالطرائق أمرين</a:t>
            </a:r>
            <a:r>
              <a:rPr lang="en-US" sz="2000" b="1">
                <a:solidFill>
                  <a:schemeClr val="tx1"/>
                </a:solidFill>
                <a:effectLst>
                  <a:outerShdw blurRad="38100" dist="38100" dir="2700000" algn="tl">
                    <a:srgbClr val="050595"/>
                  </a:outerShdw>
                </a:effectLst>
                <a:latin typeface="Arial" charset="0"/>
                <a:cs typeface="Arial" charset="0"/>
              </a:rPr>
              <a:t> </a:t>
            </a:r>
            <a:r>
              <a:rPr lang="en-US" b="1">
                <a:solidFill>
                  <a:schemeClr val="tx1"/>
                </a:solidFill>
                <a:effectLst>
                  <a:outerShdw blurRad="38100" dist="38100" dir="2700000" algn="tl">
                    <a:srgbClr val="050595"/>
                  </a:outerShdw>
                </a:effectLst>
                <a:latin typeface="Arial" charset="0"/>
                <a:cs typeface="Arial" charset="0"/>
              </a:rPr>
              <a:t/>
            </a:r>
            <a:br>
              <a:rPr lang="en-US" b="1">
                <a:solidFill>
                  <a:schemeClr val="tx1"/>
                </a:solidFill>
                <a:effectLst>
                  <a:outerShdw blurRad="38100" dist="38100" dir="2700000" algn="tl">
                    <a:srgbClr val="050595"/>
                  </a:outerShdw>
                </a:effectLst>
                <a:latin typeface="Arial" charset="0"/>
                <a:cs typeface="Arial" charset="0"/>
              </a:rPr>
            </a:br>
            <a:r>
              <a:rPr lang="ar-EG" b="1">
                <a:solidFill>
                  <a:schemeClr val="tx1"/>
                </a:solidFill>
                <a:effectLst>
                  <a:outerShdw blurRad="38100" dist="38100" dir="2700000" algn="tl">
                    <a:srgbClr val="050595"/>
                  </a:outerShdw>
                </a:effectLst>
                <a:latin typeface="Arial" charset="0"/>
              </a:rPr>
              <a:t>الطرائق في عمل الأشياء، أو ما </a:t>
            </a:r>
            <a:r>
              <a:rPr lang="ar-EG" b="1">
                <a:solidFill>
                  <a:srgbClr val="66FF66"/>
                </a:solidFill>
                <a:effectLst>
                  <a:outerShdw blurRad="38100" dist="38100" dir="2700000" algn="tl">
                    <a:srgbClr val="FFFFFF"/>
                  </a:outerShdw>
                </a:effectLst>
                <a:latin typeface="Arial" charset="0"/>
              </a:rPr>
              <a:t>نسميه المهارات الحسية الحركية</a:t>
            </a:r>
            <a:r>
              <a:rPr lang="ar-EG" b="1">
                <a:solidFill>
                  <a:schemeClr val="tx1"/>
                </a:solidFill>
                <a:effectLst>
                  <a:outerShdw blurRad="38100" dist="38100" dir="2700000" algn="tl">
                    <a:srgbClr val="050595"/>
                  </a:outerShdw>
                </a:effectLst>
                <a:latin typeface="Arial" charset="0"/>
              </a:rPr>
              <a:t>. فالمهارة في الجري مثلاً تساعد على كرة القدم</a:t>
            </a:r>
            <a:r>
              <a:rPr lang="en-US" b="1">
                <a:solidFill>
                  <a:schemeClr val="tx1"/>
                </a:solidFill>
                <a:effectLst>
                  <a:outerShdw blurRad="38100" dist="38100" dir="2700000" algn="tl">
                    <a:srgbClr val="050595"/>
                  </a:outerShdw>
                </a:effectLst>
                <a:latin typeface="Arial" charset="0"/>
                <a:cs typeface="Arial" charset="0"/>
              </a:rPr>
              <a:t>. </a:t>
            </a:r>
            <a:r>
              <a:rPr lang="ar-EG" b="1">
                <a:solidFill>
                  <a:schemeClr val="tx1"/>
                </a:solidFill>
                <a:effectLst>
                  <a:outerShdw blurRad="38100" dist="38100" dir="2700000" algn="tl">
                    <a:srgbClr val="050595"/>
                  </a:outerShdw>
                </a:effectLst>
                <a:latin typeface="Arial" charset="0"/>
              </a:rPr>
              <a:t>1</a:t>
            </a:r>
            <a:endParaRPr lang="en-US" b="1">
              <a:solidFill>
                <a:schemeClr val="tx1"/>
              </a:solidFill>
              <a:effectLst>
                <a:outerShdw blurRad="38100" dist="38100" dir="2700000" algn="tl">
                  <a:srgbClr val="050595"/>
                </a:outerShdw>
              </a:effectLst>
              <a:latin typeface="Arial" charset="0"/>
              <a:cs typeface="Arial" charset="0"/>
            </a:endParaRPr>
          </a:p>
          <a:p>
            <a:pPr algn="ctr" defTabSz="912813">
              <a:defRPr/>
            </a:pPr>
            <a:r>
              <a:rPr lang="ar-EG" b="1">
                <a:solidFill>
                  <a:schemeClr val="tx1"/>
                </a:solidFill>
                <a:effectLst>
                  <a:outerShdw blurRad="38100" dist="38100" dir="2700000" algn="tl">
                    <a:srgbClr val="050595"/>
                  </a:outerShdw>
                </a:effectLst>
                <a:latin typeface="Arial" charset="0"/>
              </a:rPr>
              <a:t>2- ونقصد بالطرائق أيضاً </a:t>
            </a:r>
            <a:r>
              <a:rPr lang="ar-EG" b="1">
                <a:solidFill>
                  <a:srgbClr val="66FF66"/>
                </a:solidFill>
                <a:effectLst>
                  <a:outerShdw blurRad="38100" dist="38100" dir="2700000" algn="tl">
                    <a:srgbClr val="FFFFFF"/>
                  </a:outerShdw>
                </a:effectLst>
                <a:latin typeface="Arial" charset="0"/>
              </a:rPr>
              <a:t>الجانب الرمزي والمجرد</a:t>
            </a:r>
            <a:r>
              <a:rPr lang="ar-EG" b="1">
                <a:solidFill>
                  <a:schemeClr val="tx1"/>
                </a:solidFill>
                <a:effectLst>
                  <a:outerShdw blurRad="38100" dist="38100" dir="2700000" algn="tl">
                    <a:srgbClr val="050595"/>
                  </a:outerShdw>
                </a:effectLst>
                <a:latin typeface="Arial" charset="0"/>
              </a:rPr>
              <a:t>. كطرائق حل المشكلات، والتفكير المنهجي، واكتساب طريقة البحث العلمي، والتفكير النقدي</a:t>
            </a:r>
            <a:endParaRPr lang="en-US">
              <a:solidFill>
                <a:schemeClr val="tx1"/>
              </a:solidFill>
              <a:latin typeface="Arial" charset="0"/>
              <a:cs typeface="Arial" charset="0"/>
            </a:endParaRPr>
          </a:p>
        </p:txBody>
      </p:sp>
      <p:sp>
        <p:nvSpPr>
          <p:cNvPr id="15371" name="Rectangle 5"/>
          <p:cNvSpPr>
            <a:spLocks noChangeArrowheads="1"/>
          </p:cNvSpPr>
          <p:nvPr/>
        </p:nvSpPr>
        <p:spPr bwMode="auto">
          <a:xfrm>
            <a:off x="801687" y="966259"/>
            <a:ext cx="7315200" cy="1095284"/>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EG" sz="2400" b="1">
                <a:solidFill>
                  <a:schemeClr val="tx1"/>
                </a:solidFill>
                <a:effectLst>
                  <a:outerShdw blurRad="38100" dist="38100" dir="2700000" algn="tl">
                    <a:srgbClr val="050595"/>
                  </a:outerShdw>
                </a:effectLst>
                <a:latin typeface="Arial" charset="0"/>
              </a:rPr>
              <a:t>انتقال المعارف :</a:t>
            </a:r>
          </a:p>
          <a:p>
            <a:pPr algn="ctr" defTabSz="912813">
              <a:defRPr/>
            </a:pPr>
            <a:r>
              <a:rPr lang="ar-EG" b="1">
                <a:solidFill>
                  <a:schemeClr val="tx1"/>
                </a:solidFill>
                <a:effectLst>
                  <a:outerShdw blurRad="38100" dist="38100" dir="2700000" algn="tl">
                    <a:srgbClr val="050595"/>
                  </a:outerShdw>
                </a:effectLst>
                <a:latin typeface="Arial" charset="0"/>
              </a:rPr>
              <a:t> يكون الانتقال بالمعارف إيجابياً حين يتم الانتقال من المعارف التي اكتسبت بعد صوغها على شكل مبادئ وقوانين وتطبيق هذه المبادئ واستعمالها في الحياة اليومية أو في مجال معرفي آخر</a:t>
            </a:r>
            <a:endParaRPr lang="en-US">
              <a:solidFill>
                <a:schemeClr val="tx1"/>
              </a:solidFill>
              <a:latin typeface="Arial" charset="0"/>
              <a:cs typeface="Arial" charset="0"/>
            </a:endParaRPr>
          </a:p>
        </p:txBody>
      </p:sp>
      <p:sp>
        <p:nvSpPr>
          <p:cNvPr id="24592" name="Rectangle 18"/>
          <p:cNvSpPr>
            <a:spLocks noChangeArrowheads="1"/>
          </p:cNvSpPr>
          <p:nvPr/>
        </p:nvSpPr>
        <p:spPr bwMode="auto">
          <a:xfrm>
            <a:off x="5029200" y="92075"/>
            <a:ext cx="4114800" cy="641350"/>
          </a:xfrm>
          <a:prstGeom prst="rect">
            <a:avLst/>
          </a:prstGeom>
          <a:noFill/>
          <a:ln w="9525">
            <a:noFill/>
            <a:miter lim="800000"/>
            <a:headEnd/>
            <a:tailEnd/>
          </a:ln>
        </p:spPr>
        <p:txBody>
          <a:bodyPr anchor="ctr">
            <a:spAutoFit/>
          </a:bodyPr>
          <a:lstStyle/>
          <a:p>
            <a:r>
              <a:rPr lang="ar-SA" sz="3600" b="1"/>
              <a:t>موضوعات الانتقال</a:t>
            </a:r>
            <a:r>
              <a:rPr lang="en-US"/>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71"/>
                                        </p:tgtEl>
                                        <p:attrNameLst>
                                          <p:attrName>style.visibility</p:attrName>
                                        </p:attrNameLst>
                                      </p:cBhvr>
                                      <p:to>
                                        <p:strVal val="visible"/>
                                      </p:to>
                                    </p:set>
                                    <p:animEffect transition="in" filter="blinds(horizontal)">
                                      <p:cBhvr>
                                        <p:cTn id="7" dur="500"/>
                                        <p:tgtEl>
                                          <p:spTgt spid="153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blinds(horizontal)">
                                      <p:cBhvr>
                                        <p:cTn id="12" dur="500"/>
                                        <p:tgtEl>
                                          <p:spTgt spid="153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blinds(horizontal)">
                                      <p:cBhvr>
                                        <p:cTn id="17" dur="500"/>
                                        <p:tgtEl>
                                          <p:spTgt spid="153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8"/>
                                        </p:tgtEl>
                                        <p:attrNameLst>
                                          <p:attrName>style.visibility</p:attrName>
                                        </p:attrNameLst>
                                      </p:cBhvr>
                                      <p:to>
                                        <p:strVal val="visible"/>
                                      </p:to>
                                    </p:set>
                                    <p:animEffect transition="in" filter="blinds(horizontal)">
                                      <p:cBhvr>
                                        <p:cTn id="22"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53629" y="4724286"/>
            <a:ext cx="8849032" cy="1753051"/>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rtl="1" eaLnBrk="0" hangingPunct="0">
              <a:defRPr/>
            </a:pPr>
            <a:r>
              <a:rPr lang="ar-EG" sz="2000" b="1">
                <a:solidFill>
                  <a:schemeClr val="tx1"/>
                </a:solidFill>
                <a:latin typeface="Arial" charset="0"/>
              </a:rPr>
              <a:t>الانتقال الصفري : </a:t>
            </a:r>
          </a:p>
          <a:p>
            <a:pPr algn="ctr" rtl="1" eaLnBrk="0" hangingPunct="0">
              <a:defRPr/>
            </a:pPr>
            <a:r>
              <a:rPr lang="ar-EG" sz="2000" b="1">
                <a:solidFill>
                  <a:schemeClr val="tx1"/>
                </a:solidFill>
                <a:latin typeface="Arial" charset="0"/>
              </a:rPr>
              <a:t>و هو ما يحدث حين لا يؤثر التدريب على عمل معين في أداء عمل لاحق . </a:t>
            </a:r>
          </a:p>
          <a:p>
            <a:pPr algn="ctr" rtl="1" eaLnBrk="0" hangingPunct="0">
              <a:defRPr/>
            </a:pPr>
            <a:r>
              <a:rPr lang="ar-EG" sz="2000" b="1">
                <a:solidFill>
                  <a:schemeClr val="tx1"/>
                </a:solidFill>
                <a:latin typeface="Arial" charset="0"/>
              </a:rPr>
              <a:t>و هذا الأثر الصفري ، قد يحدث نتيجة</a:t>
            </a:r>
            <a:r>
              <a:rPr lang="ar-EG" sz="2000" b="1">
                <a:solidFill>
                  <a:schemeClr val="bg1"/>
                </a:solidFill>
                <a:latin typeface="Arial" charset="0"/>
              </a:rPr>
              <a:t> </a:t>
            </a:r>
          </a:p>
          <a:p>
            <a:pPr algn="ctr" rtl="1" eaLnBrk="0" hangingPunct="0">
              <a:defRPr/>
            </a:pPr>
            <a:r>
              <a:rPr lang="ar-EG" sz="2000" b="1">
                <a:solidFill>
                  <a:schemeClr val="bg1"/>
                </a:solidFill>
                <a:latin typeface="Arial" charset="0"/>
              </a:rPr>
              <a:t>لعدم تأثير العمل الأول في العمل الثاني .</a:t>
            </a:r>
          </a:p>
          <a:p>
            <a:pPr algn="ctr" rtl="1" eaLnBrk="0" hangingPunct="0">
              <a:defRPr/>
            </a:pPr>
            <a:r>
              <a:rPr lang="ar-EG" sz="2000" b="1">
                <a:solidFill>
                  <a:schemeClr val="tx1"/>
                </a:solidFill>
                <a:latin typeface="Arial" charset="0"/>
              </a:rPr>
              <a:t> </a:t>
            </a:r>
            <a:r>
              <a:rPr lang="ar-EG" sz="2000" b="1">
                <a:solidFill>
                  <a:schemeClr val="bg1"/>
                </a:solidFill>
                <a:latin typeface="Arial" charset="0"/>
              </a:rPr>
              <a:t>أو لتساوي آثار الانتقال الموجب و السالب بحيث يلغي بعضها بعضا . </a:t>
            </a:r>
            <a:endParaRPr lang="en-US" sz="2000" b="1">
              <a:solidFill>
                <a:schemeClr val="bg1"/>
              </a:solidFill>
              <a:latin typeface="Arial" charset="0"/>
              <a:cs typeface="Arial" charset="0"/>
            </a:endParaRPr>
          </a:p>
        </p:txBody>
      </p:sp>
      <p:sp>
        <p:nvSpPr>
          <p:cNvPr id="9" name="Rounded Rectangle 8"/>
          <p:cNvSpPr/>
          <p:nvPr/>
        </p:nvSpPr>
        <p:spPr bwMode="auto">
          <a:xfrm>
            <a:off x="375828" y="2880046"/>
            <a:ext cx="8480322" cy="1397301"/>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rtl="1" eaLnBrk="0" hangingPunct="0">
              <a:defRPr/>
            </a:pPr>
            <a:r>
              <a:rPr lang="ar-EG" sz="2000" b="1">
                <a:solidFill>
                  <a:schemeClr val="tx1"/>
                </a:solidFill>
                <a:latin typeface="Arial" charset="0"/>
              </a:rPr>
              <a:t>الانتقال السالب :</a:t>
            </a:r>
          </a:p>
          <a:p>
            <a:pPr algn="ctr" rtl="1" eaLnBrk="0" hangingPunct="0">
              <a:defRPr/>
            </a:pPr>
            <a:r>
              <a:rPr lang="ar-EG" sz="2000" b="1">
                <a:solidFill>
                  <a:schemeClr val="tx1"/>
                </a:solidFill>
                <a:latin typeface="Arial" charset="0"/>
              </a:rPr>
              <a:t> وهو عبارة عن تعارض مهارة معينة سبق تعلمها مع مهارات أخرى مما تعمل على الإقلال من تعلم وإتقان تلك المهارات وتؤدي إلى بطء وصعوبة تعلمها واكتسابها. ويطلق على ذلك في بعض الأحيان مصطلح "تداخل" أو "تعارض المهارات" و من ثم  يؤدي التدريب على عمل معين إلى تعطيل أداء لاحق .</a:t>
            </a:r>
            <a:endParaRPr lang="en-US" sz="2000" b="1">
              <a:solidFill>
                <a:schemeClr val="tx1"/>
              </a:solidFill>
              <a:latin typeface="Arial" charset="0"/>
              <a:cs typeface="Arial" charset="0"/>
            </a:endParaRPr>
          </a:p>
        </p:txBody>
      </p:sp>
      <p:sp>
        <p:nvSpPr>
          <p:cNvPr id="10" name="Rounded Rectangle 9"/>
          <p:cNvSpPr/>
          <p:nvPr/>
        </p:nvSpPr>
        <p:spPr bwMode="auto">
          <a:xfrm>
            <a:off x="159772" y="1447799"/>
            <a:ext cx="8849033" cy="9144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rtl="1" eaLnBrk="0" hangingPunct="0">
              <a:defRPr/>
            </a:pPr>
            <a:r>
              <a:rPr lang="ar-EG" sz="2000" b="1">
                <a:solidFill>
                  <a:schemeClr val="tx1"/>
                </a:solidFill>
                <a:latin typeface="Arial" charset="0"/>
              </a:rPr>
              <a:t>الانتقال الموجب : </a:t>
            </a:r>
          </a:p>
          <a:p>
            <a:pPr algn="ctr" rtl="1" eaLnBrk="0" hangingPunct="0">
              <a:defRPr/>
            </a:pPr>
            <a:r>
              <a:rPr lang="ar-EG" sz="2000" b="1">
                <a:solidFill>
                  <a:schemeClr val="tx1"/>
                </a:solidFill>
                <a:latin typeface="Arial" charset="0"/>
              </a:rPr>
              <a:t>وهو عبارة عن إسهام مهارة معينة سبق تعلمها واكتسابها في تكوين أو تطوير مهارات أخرى والعمل على سرعة وسهولة تعلمها وإتقانها.</a:t>
            </a:r>
            <a:endParaRPr lang="en-US" sz="2000" b="1">
              <a:solidFill>
                <a:schemeClr val="tx1"/>
              </a:solidFill>
              <a:latin typeface="Arial" charset="0"/>
              <a:cs typeface="Arial" charset="0"/>
            </a:endParaRPr>
          </a:p>
        </p:txBody>
      </p:sp>
      <p:sp>
        <p:nvSpPr>
          <p:cNvPr id="25611" name="Rectangle 16"/>
          <p:cNvSpPr>
            <a:spLocks noChangeArrowheads="1"/>
          </p:cNvSpPr>
          <p:nvPr/>
        </p:nvSpPr>
        <p:spPr bwMode="auto">
          <a:xfrm>
            <a:off x="4724400" y="92075"/>
            <a:ext cx="4105275" cy="641350"/>
          </a:xfrm>
          <a:prstGeom prst="rect">
            <a:avLst/>
          </a:prstGeom>
          <a:noFill/>
          <a:ln w="9525">
            <a:noFill/>
            <a:miter lim="800000"/>
            <a:headEnd/>
            <a:tailEnd/>
          </a:ln>
        </p:spPr>
        <p:txBody>
          <a:bodyPr anchor="ctr">
            <a:spAutoFit/>
          </a:bodyPr>
          <a:lstStyle/>
          <a:p>
            <a:pPr algn="r" rtl="1"/>
            <a:r>
              <a:rPr lang="ar-EG" sz="3600" b="1"/>
              <a:t>أنواع الانتقال :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11282" y="884237"/>
            <a:ext cx="8873836" cy="91440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a:defRPr/>
            </a:pPr>
            <a:r>
              <a:rPr lang="ar-EG" sz="2400" b="1">
                <a:solidFill>
                  <a:schemeClr val="tx1"/>
                </a:solidFill>
                <a:latin typeface="Arial" charset="0"/>
              </a:rPr>
              <a:t>يتحدث تشارلز جالوي في كتابه " علم النفس في خدمة التعلم و التعليم " عن أربعة أبعاد لعملية انتقال التعلم و هي : </a:t>
            </a:r>
            <a:endParaRPr lang="en-US" sz="2400" b="1">
              <a:solidFill>
                <a:schemeClr val="tx1"/>
              </a:solidFill>
              <a:latin typeface="Arial" charset="0"/>
              <a:cs typeface="Arial" charset="0"/>
            </a:endParaRPr>
          </a:p>
        </p:txBody>
      </p:sp>
      <p:sp>
        <p:nvSpPr>
          <p:cNvPr id="8" name="Rounded Rectangle 7"/>
          <p:cNvSpPr/>
          <p:nvPr/>
        </p:nvSpPr>
        <p:spPr bwMode="auto">
          <a:xfrm>
            <a:off x="310278" y="3268643"/>
            <a:ext cx="8636655" cy="1355464"/>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a:defRPr/>
            </a:pPr>
            <a:r>
              <a:rPr lang="ar-EG" sz="2400" b="1">
                <a:solidFill>
                  <a:srgbClr val="FFFF00"/>
                </a:solidFill>
                <a:latin typeface="Arial" charset="0"/>
              </a:rPr>
              <a:t>نوع الأنتقال :</a:t>
            </a:r>
          </a:p>
          <a:p>
            <a:pPr algn="ctr" defTabSz="912813">
              <a:defRPr/>
            </a:pPr>
            <a:r>
              <a:rPr lang="ar-EG" sz="2400" b="1">
                <a:solidFill>
                  <a:schemeClr val="tx1"/>
                </a:solidFill>
                <a:latin typeface="Arial" charset="0"/>
              </a:rPr>
              <a:t> إن نوع الأنتقال بعداً آخر من أبعاد الأنتقال ، فالتعلم الحالي قد ييسر عملية المزيد من التعلم أو يعيقها ، كما قد ييسر عملية الاحتفاظ به أو نسيانه . من هذا يمكن القول أن انتقال أثر التدريب قد يكون إيجابيا أو سلبياً أو صفرياً .</a:t>
            </a:r>
            <a:endParaRPr lang="en-US" sz="2400" b="1">
              <a:solidFill>
                <a:schemeClr val="tx1"/>
              </a:solidFill>
              <a:latin typeface="Arial" charset="0"/>
              <a:cs typeface="Arial" charset="0"/>
            </a:endParaRPr>
          </a:p>
        </p:txBody>
      </p:sp>
      <p:sp>
        <p:nvSpPr>
          <p:cNvPr id="9" name="Rounded Rectangle 8"/>
          <p:cNvSpPr/>
          <p:nvPr/>
        </p:nvSpPr>
        <p:spPr bwMode="auto">
          <a:xfrm>
            <a:off x="826984" y="1959782"/>
            <a:ext cx="8100050" cy="1168701"/>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a:defRPr/>
            </a:pPr>
            <a:r>
              <a:rPr lang="ar-EG" sz="2000" b="1">
                <a:solidFill>
                  <a:srgbClr val="FFFF00"/>
                </a:solidFill>
                <a:effectLst>
                  <a:outerShdw blurRad="38100" dist="38100" dir="2700000" algn="tl">
                    <a:srgbClr val="FFFFFF"/>
                  </a:outerShdw>
                </a:effectLst>
                <a:latin typeface="Arial" charset="0"/>
              </a:rPr>
              <a:t>طبيعة الانتقال :</a:t>
            </a:r>
            <a:r>
              <a:rPr lang="ar-EG" sz="2000" b="1">
                <a:solidFill>
                  <a:schemeClr val="tx1"/>
                </a:solidFill>
                <a:effectLst>
                  <a:outerShdw blurRad="38100" dist="38100" dir="2700000" algn="tl">
                    <a:srgbClr val="050595"/>
                  </a:outerShdw>
                </a:effectLst>
                <a:latin typeface="Arial" charset="0"/>
              </a:rPr>
              <a:t> </a:t>
            </a:r>
          </a:p>
          <a:p>
            <a:pPr algn="ctr" defTabSz="912813">
              <a:defRPr/>
            </a:pPr>
            <a:r>
              <a:rPr lang="ar-EG" sz="2000" b="1">
                <a:solidFill>
                  <a:schemeClr val="tx1"/>
                </a:solidFill>
                <a:effectLst>
                  <a:outerShdw blurRad="38100" dist="38100" dir="2700000" algn="tl">
                    <a:srgbClr val="050595"/>
                  </a:outerShdw>
                </a:effectLst>
                <a:latin typeface="Arial" charset="0"/>
              </a:rPr>
              <a:t>فالأهداف التعليمية في مجالاتها المختلفة ، المعرفية و الوجدانية ، و النفسحركية جميعها قابلة للانتقال بعد أن يتم تعلمها كالمفاهيم و القواعد و العادات و الاتجاهات و الميول و مهارات الكتابة و الرسم و استعمال الألات و الأدوات و الأجهزة .</a:t>
            </a:r>
            <a:endParaRPr lang="en-US" sz="2000" b="1">
              <a:solidFill>
                <a:schemeClr val="tx1"/>
              </a:solidFill>
              <a:effectLst>
                <a:outerShdw blurRad="38100" dist="38100" dir="2700000" algn="tl">
                  <a:srgbClr val="050595"/>
                </a:outerShdw>
              </a:effectLst>
              <a:latin typeface="Arial" charset="0"/>
              <a:cs typeface="Arial" charset="0"/>
            </a:endParaRPr>
          </a:p>
        </p:txBody>
      </p:sp>
      <p:sp>
        <p:nvSpPr>
          <p:cNvPr id="11" name="Rounded Rectangle 10"/>
          <p:cNvSpPr/>
          <p:nvPr/>
        </p:nvSpPr>
        <p:spPr bwMode="auto">
          <a:xfrm>
            <a:off x="821102" y="4705350"/>
            <a:ext cx="7767652"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a:defRPr/>
            </a:pPr>
            <a:r>
              <a:rPr lang="ar-EG" sz="2000" b="1">
                <a:solidFill>
                  <a:srgbClr val="FFFF00"/>
                </a:solidFill>
                <a:latin typeface="Arial" charset="0"/>
              </a:rPr>
              <a:t>حدوث الانتقال :</a:t>
            </a:r>
          </a:p>
          <a:p>
            <a:pPr algn="ctr" defTabSz="912813">
              <a:defRPr/>
            </a:pPr>
            <a:r>
              <a:rPr lang="ar-EG" sz="2000" b="1">
                <a:solidFill>
                  <a:schemeClr val="tx1"/>
                </a:solidFill>
                <a:latin typeface="Arial" charset="0"/>
              </a:rPr>
              <a:t> و هذا البعد يشير إلى الطريقة التي يحدث فيها الانتقال ، هل هو مخطط أو عرضي؟ أي هو مقصود أم غير مقصود ؟</a:t>
            </a:r>
            <a:r>
              <a:rPr lang="ar-EG" sz="2000">
                <a:solidFill>
                  <a:schemeClr val="tx1"/>
                </a:solidFill>
                <a:latin typeface="Arial" charset="0"/>
              </a:rPr>
              <a:t> </a:t>
            </a:r>
            <a:endParaRPr lang="en-US" sz="2000">
              <a:solidFill>
                <a:schemeClr val="tx1"/>
              </a:solidFill>
              <a:latin typeface="Arial" charset="0"/>
              <a:cs typeface="Arial" charset="0"/>
            </a:endParaRPr>
          </a:p>
        </p:txBody>
      </p:sp>
      <p:sp>
        <p:nvSpPr>
          <p:cNvPr id="13" name="Rounded Rectangle 12"/>
          <p:cNvSpPr/>
          <p:nvPr/>
        </p:nvSpPr>
        <p:spPr bwMode="auto">
          <a:xfrm>
            <a:off x="439665" y="5766992"/>
            <a:ext cx="8510155" cy="1109184"/>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a:defRPr/>
            </a:pPr>
            <a:r>
              <a:rPr lang="ar-EG" sz="2000" b="1">
                <a:solidFill>
                  <a:srgbClr val="FFFF00"/>
                </a:solidFill>
                <a:latin typeface="Arial" charset="0"/>
              </a:rPr>
              <a:t>اتجاه الانتقال :</a:t>
            </a:r>
          </a:p>
          <a:p>
            <a:pPr algn="ctr" defTabSz="912813">
              <a:defRPr/>
            </a:pPr>
            <a:r>
              <a:rPr lang="ar-EG" b="1">
                <a:solidFill>
                  <a:schemeClr val="tx1"/>
                </a:solidFill>
                <a:latin typeface="Arial" charset="0"/>
              </a:rPr>
              <a:t> أي هل هو تطبيق للمادة المتعلمة في مواقف جديدة تتطلب المهارات المتعلمة نفسها ، أم أن توظيفه لاكتساب تعلم جديد أرقى من التعلم السابق و أعلى منه مرتبة في النسق الهرمي لحقائق المادة المتعلمة ؟ هذا ومن الواضح أن أبعاد انتقال أثرالتعلم مترابطة و متداخلة فيما بينها .</a:t>
            </a:r>
            <a:r>
              <a:rPr lang="ar-EG">
                <a:solidFill>
                  <a:schemeClr val="tx1"/>
                </a:solidFill>
                <a:latin typeface="Arial" charset="0"/>
              </a:rPr>
              <a:t> </a:t>
            </a:r>
            <a:r>
              <a:rPr lang="en-US" b="1">
                <a:solidFill>
                  <a:schemeClr val="tx1"/>
                </a:solidFill>
                <a:latin typeface="Arial" charset="0"/>
                <a:cs typeface="Arial" charset="0"/>
              </a:rPr>
              <a:t> </a:t>
            </a:r>
          </a:p>
        </p:txBody>
      </p:sp>
      <p:sp>
        <p:nvSpPr>
          <p:cNvPr id="26641" name="Rectangle 25"/>
          <p:cNvSpPr>
            <a:spLocks noChangeArrowheads="1"/>
          </p:cNvSpPr>
          <p:nvPr/>
        </p:nvSpPr>
        <p:spPr bwMode="auto">
          <a:xfrm>
            <a:off x="4724400" y="152400"/>
            <a:ext cx="4127500" cy="1066800"/>
          </a:xfrm>
          <a:prstGeom prst="rect">
            <a:avLst/>
          </a:prstGeom>
          <a:noFill/>
          <a:ln w="9525">
            <a:noFill/>
            <a:miter lim="800000"/>
            <a:headEnd/>
            <a:tailEnd/>
          </a:ln>
        </p:spPr>
        <p:txBody>
          <a:bodyPr anchor="ctr">
            <a:spAutoFit/>
          </a:bodyPr>
          <a:lstStyle/>
          <a:p>
            <a:pPr rtl="1"/>
            <a:r>
              <a:rPr lang="ar-EG" sz="3200" b="1"/>
              <a:t>أبعاد انتقال أثر التدريب : </a:t>
            </a:r>
            <a:endParaRPr lang="en-US" sz="3200" b="1"/>
          </a:p>
          <a:p>
            <a:pPr eaLnBrk="0" hangingPunct="0"/>
            <a:endParaRPr lang="en-US" sz="3200" b="1">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41997" y="1344779"/>
            <a:ext cx="8860597" cy="1251468"/>
          </a:xfrm>
          <a:prstGeom prst="roundRect">
            <a:avLst>
              <a:gd name="adj" fmla="val 9033"/>
            </a:avLst>
          </a:prstGeom>
          <a:solidFill>
            <a:srgbClr val="00B0F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2813">
              <a:defRPr/>
            </a:pPr>
            <a:r>
              <a:rPr lang="ar-SA" sz="2000" b="1">
                <a:solidFill>
                  <a:srgbClr val="FFFF00"/>
                </a:solidFill>
                <a:effectLst>
                  <a:outerShdw blurRad="38100" dist="38100" dir="2700000" algn="tl">
                    <a:srgbClr val="FFFFFF"/>
                  </a:outerShdw>
                </a:effectLst>
                <a:latin typeface="Arial" charset="0"/>
              </a:rPr>
              <a:t>طريقة التعلم :</a:t>
            </a:r>
            <a:endParaRPr lang="ar-EG" sz="2000" b="1">
              <a:solidFill>
                <a:srgbClr val="FFFF00"/>
              </a:solidFill>
              <a:effectLst>
                <a:outerShdw blurRad="38100" dist="38100" dir="2700000" algn="tl">
                  <a:srgbClr val="FFFFFF"/>
                </a:outerShdw>
              </a:effectLst>
              <a:latin typeface="Arial" charset="0"/>
            </a:endParaRPr>
          </a:p>
          <a:p>
            <a:pPr algn="ctr" defTabSz="912813">
              <a:defRPr/>
            </a:pPr>
            <a:r>
              <a:rPr lang="ar-SA" sz="2000" b="1">
                <a:solidFill>
                  <a:schemeClr val="tx1"/>
                </a:solidFill>
                <a:effectLst>
                  <a:outerShdw blurRad="38100" dist="38100" dir="2700000" algn="tl">
                    <a:srgbClr val="050595"/>
                  </a:outerShdw>
                </a:effectLst>
                <a:latin typeface="Arial" charset="0"/>
              </a:rPr>
              <a:t> </a:t>
            </a:r>
            <a:r>
              <a:rPr lang="ar-EG" sz="2000" b="1">
                <a:solidFill>
                  <a:schemeClr val="tx1"/>
                </a:solidFill>
                <a:effectLst>
                  <a:outerShdw blurRad="38100" dist="38100" dir="2700000" algn="tl">
                    <a:srgbClr val="050595"/>
                  </a:outerShdw>
                </a:effectLst>
                <a:latin typeface="Arial" charset="0"/>
              </a:rPr>
              <a:t>الذي يتم بفهم عميق ، غير الذي يتم بطريقة سطحية جزئية ، مما يؤدي إلى عدم إنتقال آثاره بسهولة ، و لا يؤثر في المواقف الجديدة ، بل يكون انتقاله سلبياً في بعض الأحيان . و لذلك يجب أن نراعي جيداً عوامل تنظيم عملية التعلم</a:t>
            </a:r>
            <a:r>
              <a:rPr lang="ar-SA" sz="2000" b="1">
                <a:solidFill>
                  <a:schemeClr val="tx1"/>
                </a:solidFill>
                <a:effectLst>
                  <a:outerShdw blurRad="38100" dist="38100" dir="2700000" algn="tl">
                    <a:srgbClr val="050595"/>
                  </a:outerShdw>
                </a:effectLst>
                <a:latin typeface="Arial" charset="0"/>
              </a:rPr>
              <a:t> .</a:t>
            </a:r>
            <a:r>
              <a:rPr lang="ar-SA" sz="2000" b="1">
                <a:solidFill>
                  <a:schemeClr val="tx1"/>
                </a:solidFill>
                <a:latin typeface="Arial" charset="0"/>
              </a:rPr>
              <a:t> </a:t>
            </a:r>
            <a:endParaRPr lang="en-US" sz="2000" b="1">
              <a:solidFill>
                <a:schemeClr val="tx1"/>
              </a:solidFill>
              <a:latin typeface="Arial" charset="0"/>
              <a:cs typeface="Arial" charset="0"/>
            </a:endParaRPr>
          </a:p>
        </p:txBody>
      </p:sp>
      <p:sp>
        <p:nvSpPr>
          <p:cNvPr id="7" name="Rounded Rectangle 6"/>
          <p:cNvSpPr/>
          <p:nvPr/>
        </p:nvSpPr>
        <p:spPr bwMode="auto">
          <a:xfrm>
            <a:off x="292030" y="2895600"/>
            <a:ext cx="8712921" cy="1005840"/>
          </a:xfrm>
          <a:prstGeom prst="roundRect">
            <a:avLst>
              <a:gd name="adj" fmla="val 9033"/>
            </a:avLst>
          </a:prstGeom>
          <a:solidFill>
            <a:srgbClr val="00B0F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rtl="1" eaLnBrk="0" hangingPunct="0">
              <a:spcBef>
                <a:spcPct val="20000"/>
              </a:spcBef>
              <a:buClr>
                <a:schemeClr val="accent2"/>
              </a:buClr>
              <a:buSzPct val="85000"/>
              <a:defRPr/>
            </a:pPr>
            <a:r>
              <a:rPr lang="ar-SA" sz="2000" b="1">
                <a:solidFill>
                  <a:srgbClr val="FFFF00"/>
                </a:solidFill>
                <a:latin typeface="Arial" charset="0"/>
              </a:rPr>
              <a:t>الفروق الفردية </a:t>
            </a:r>
            <a:r>
              <a:rPr lang="ar-EG" sz="2000" b="1">
                <a:solidFill>
                  <a:srgbClr val="FFFF00"/>
                </a:solidFill>
                <a:latin typeface="Arial" charset="0"/>
              </a:rPr>
              <a:t>:</a:t>
            </a:r>
          </a:p>
          <a:p>
            <a:pPr algn="ctr" rtl="1" eaLnBrk="0" hangingPunct="0">
              <a:spcBef>
                <a:spcPct val="20000"/>
              </a:spcBef>
              <a:buClr>
                <a:schemeClr val="accent2"/>
              </a:buClr>
              <a:buSzPct val="85000"/>
              <a:defRPr/>
            </a:pPr>
            <a:r>
              <a:rPr lang="ar-EG" sz="2000" b="1">
                <a:solidFill>
                  <a:schemeClr val="tx1"/>
                </a:solidFill>
                <a:latin typeface="Arial" charset="0"/>
              </a:rPr>
              <a:t> تختلف عملية انتقال أثر التدريب ، فهي غير ثابتة عند جميع الأفراد ، و لكنها تختلف لاختلاف الفروق الفردية في ذكاء الأفراد و مبولهم و قدراتهم و مدى استعدادهم لتعلم موضوع ما . </a:t>
            </a:r>
            <a:endParaRPr lang="en-US" sz="2000" b="1">
              <a:solidFill>
                <a:schemeClr val="tx1"/>
              </a:solidFill>
              <a:latin typeface="Arial" charset="0"/>
              <a:cs typeface="Arial" charset="0"/>
            </a:endParaRPr>
          </a:p>
        </p:txBody>
      </p:sp>
      <p:sp>
        <p:nvSpPr>
          <p:cNvPr id="8" name="Rounded Rectangle 7"/>
          <p:cNvSpPr/>
          <p:nvPr/>
        </p:nvSpPr>
        <p:spPr bwMode="auto">
          <a:xfrm>
            <a:off x="376484" y="5495568"/>
            <a:ext cx="8542766" cy="1220985"/>
          </a:xfrm>
          <a:prstGeom prst="roundRect">
            <a:avLst>
              <a:gd name="adj" fmla="val 9033"/>
            </a:avLst>
          </a:prstGeom>
          <a:solidFill>
            <a:srgbClr val="00B0F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rtl="1" eaLnBrk="0" hangingPunct="0">
              <a:spcBef>
                <a:spcPct val="20000"/>
              </a:spcBef>
              <a:buClr>
                <a:schemeClr val="accent2"/>
              </a:buClr>
              <a:buSzPct val="85000"/>
              <a:defRPr/>
            </a:pPr>
            <a:r>
              <a:rPr lang="ar-SA" sz="2000" b="1">
                <a:solidFill>
                  <a:srgbClr val="FFFF00"/>
                </a:solidFill>
                <a:latin typeface="Arial" charset="0"/>
              </a:rPr>
              <a:t>التعميم:</a:t>
            </a:r>
            <a:endParaRPr lang="ar-EG" sz="2000" b="1">
              <a:solidFill>
                <a:srgbClr val="FFFF00"/>
              </a:solidFill>
              <a:latin typeface="Arial" charset="0"/>
            </a:endParaRPr>
          </a:p>
          <a:p>
            <a:pPr algn="ctr" rtl="1" eaLnBrk="0" hangingPunct="0">
              <a:spcBef>
                <a:spcPct val="20000"/>
              </a:spcBef>
              <a:buClr>
                <a:schemeClr val="accent2"/>
              </a:buClr>
              <a:buSzPct val="85000"/>
              <a:defRPr/>
            </a:pPr>
            <a:r>
              <a:rPr lang="ar-SA" sz="2000" b="1">
                <a:solidFill>
                  <a:schemeClr val="tx1"/>
                </a:solidFill>
                <a:latin typeface="Arial" charset="0"/>
              </a:rPr>
              <a:t> </a:t>
            </a:r>
            <a:r>
              <a:rPr lang="ar-EG" sz="2000" b="1">
                <a:solidFill>
                  <a:schemeClr val="tx1"/>
                </a:solidFill>
                <a:latin typeface="Arial" charset="0"/>
              </a:rPr>
              <a:t>و هو العملية التي يتم بها استخلاص المعالم العامة أو المبادئ الرئيسية المشتركة ، و نقلها إلى مواقف مشابهة ، وعندما يستطيع الفرد اكتشاف العلاقات الأساسية والمبادئ العامة في المادة المتعلمة يستطيع بذلك تعميمها على كثير من المواقف المماثلة</a:t>
            </a:r>
            <a:r>
              <a:rPr lang="en-US" sz="2000" b="1">
                <a:solidFill>
                  <a:schemeClr val="tx1"/>
                </a:solidFill>
                <a:latin typeface="Arial" charset="0"/>
                <a:cs typeface="Arial" charset="0"/>
              </a:rPr>
              <a:t> </a:t>
            </a:r>
            <a:endParaRPr lang="ar-SA" sz="2000" b="1">
              <a:solidFill>
                <a:schemeClr val="tx1"/>
              </a:solidFill>
              <a:latin typeface="Arial" charset="0"/>
            </a:endParaRPr>
          </a:p>
        </p:txBody>
      </p:sp>
      <p:sp>
        <p:nvSpPr>
          <p:cNvPr id="9" name="Rounded Rectangle 8"/>
          <p:cNvSpPr/>
          <p:nvPr/>
        </p:nvSpPr>
        <p:spPr bwMode="auto">
          <a:xfrm>
            <a:off x="336535" y="4038600"/>
            <a:ext cx="8615323" cy="1280160"/>
          </a:xfrm>
          <a:prstGeom prst="roundRect">
            <a:avLst>
              <a:gd name="adj" fmla="val 9033"/>
            </a:avLst>
          </a:prstGeom>
          <a:solidFill>
            <a:srgbClr val="00B0F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rtl="1" eaLnBrk="0" hangingPunct="0">
              <a:spcBef>
                <a:spcPct val="20000"/>
              </a:spcBef>
              <a:buClr>
                <a:schemeClr val="accent2"/>
              </a:buClr>
              <a:buSzPct val="85000"/>
              <a:defRPr/>
            </a:pPr>
            <a:r>
              <a:rPr lang="ar-SA" sz="2000" b="1">
                <a:solidFill>
                  <a:srgbClr val="FFFF00"/>
                </a:solidFill>
                <a:latin typeface="Arial" charset="0"/>
              </a:rPr>
              <a:t>العوامل المشتركة</a:t>
            </a:r>
            <a:r>
              <a:rPr lang="ar-SA" sz="2000" b="1">
                <a:solidFill>
                  <a:schemeClr val="tx1"/>
                </a:solidFill>
                <a:latin typeface="Arial" charset="0"/>
              </a:rPr>
              <a:t>:</a:t>
            </a:r>
            <a:r>
              <a:rPr lang="ar-EG" sz="2000" b="1">
                <a:solidFill>
                  <a:schemeClr val="tx1"/>
                </a:solidFill>
                <a:latin typeface="Arial" charset="0"/>
              </a:rPr>
              <a:t> </a:t>
            </a:r>
          </a:p>
          <a:p>
            <a:pPr algn="ctr" rtl="1" eaLnBrk="0" hangingPunct="0">
              <a:spcBef>
                <a:spcPct val="20000"/>
              </a:spcBef>
              <a:buClr>
                <a:schemeClr val="accent2"/>
              </a:buClr>
              <a:buSzPct val="85000"/>
              <a:defRPr/>
            </a:pPr>
            <a:r>
              <a:rPr lang="ar-EG" sz="2000" b="1">
                <a:solidFill>
                  <a:schemeClr val="tx1"/>
                </a:solidFill>
                <a:latin typeface="Arial" charset="0"/>
              </a:rPr>
              <a:t>و يقصد بها المكونات الداخلية في كلتا العمليتين ، العملية التي تعلمها الفرد ، و تلك التي هو بصدد تعلمها ، فالتدريب على عملية الجمع في الحساب يؤثر في التدريب على عملية الضرب ، و بذلك فإن العوامل المشتركة كما يذكر</a:t>
            </a:r>
            <a:r>
              <a:rPr lang="ar-EG" sz="2000" b="1">
                <a:solidFill>
                  <a:srgbClr val="FF0000"/>
                </a:solidFill>
                <a:latin typeface="Arial" charset="0"/>
              </a:rPr>
              <a:t> ثرونديك</a:t>
            </a:r>
            <a:r>
              <a:rPr lang="ar-EG" sz="2000" b="1">
                <a:solidFill>
                  <a:schemeClr val="tx1"/>
                </a:solidFill>
                <a:latin typeface="Arial" charset="0"/>
              </a:rPr>
              <a:t> توفر أساساً لانتقال أثر التدريب .</a:t>
            </a:r>
            <a:r>
              <a:rPr lang="ar-SA" sz="2000" b="1">
                <a:solidFill>
                  <a:schemeClr val="tx1"/>
                </a:solidFill>
                <a:latin typeface="Arial" charset="0"/>
              </a:rPr>
              <a:t> </a:t>
            </a:r>
            <a:endParaRPr lang="en-US" sz="2000" b="1">
              <a:solidFill>
                <a:schemeClr val="tx1"/>
              </a:solidFill>
              <a:latin typeface="Arial" charset="0"/>
              <a:cs typeface="Arial" charset="0"/>
            </a:endParaRPr>
          </a:p>
        </p:txBody>
      </p:sp>
      <p:sp>
        <p:nvSpPr>
          <p:cNvPr id="27662" name="Rectangle 17"/>
          <p:cNvSpPr>
            <a:spLocks noChangeArrowheads="1"/>
          </p:cNvSpPr>
          <p:nvPr/>
        </p:nvSpPr>
        <p:spPr bwMode="auto">
          <a:xfrm>
            <a:off x="762000" y="0"/>
            <a:ext cx="8382000" cy="1403350"/>
          </a:xfrm>
          <a:prstGeom prst="rect">
            <a:avLst/>
          </a:prstGeom>
          <a:noFill/>
          <a:ln w="9525">
            <a:noFill/>
            <a:miter lim="800000"/>
            <a:headEnd/>
            <a:tailEnd/>
          </a:ln>
        </p:spPr>
        <p:txBody>
          <a:bodyPr anchor="ctr">
            <a:spAutoFit/>
          </a:bodyPr>
          <a:lstStyle/>
          <a:p>
            <a:pPr algn="r"/>
            <a:r>
              <a:rPr lang="ar-SA" sz="3200" b="1"/>
              <a:t>العوامل المؤثرة في إنتقال أثر التدريب</a:t>
            </a:r>
            <a:endParaRPr lang="en-US" sz="3200" b="1"/>
          </a:p>
          <a:p>
            <a:pPr algn="ctr"/>
            <a:r>
              <a:rPr lang="en-US" b="1"/>
              <a:t/>
            </a:r>
            <a:br>
              <a:rPr lang="en-US" b="1"/>
            </a:br>
            <a:r>
              <a:rPr lang="en-US" b="1"/>
              <a:t/>
            </a:r>
            <a:br>
              <a:rPr lang="en-US" b="1"/>
            </a:br>
            <a:endParaRPr lang="en-US" b="1"/>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375799" y="4538646"/>
            <a:ext cx="8346092" cy="1904743"/>
          </a:xfrm>
          <a:prstGeom prst="roundRect">
            <a:avLst>
              <a:gd name="adj" fmla="val 9033"/>
            </a:avLst>
          </a:prstGeom>
          <a:solidFill>
            <a:schemeClr val="accent4">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defRPr/>
            </a:pPr>
            <a:r>
              <a:rPr lang="ar-SA" sz="2000" b="1" u="sng">
                <a:solidFill>
                  <a:srgbClr val="FFFF00"/>
                </a:solidFill>
                <a:latin typeface="Arial" charset="0"/>
              </a:rPr>
              <a:t>اتساع المعرفة:</a:t>
            </a:r>
            <a:endParaRPr lang="ar-EG" sz="2000" b="1">
              <a:solidFill>
                <a:srgbClr val="FFFF00"/>
              </a:solidFill>
              <a:latin typeface="Arial" charset="0"/>
            </a:endParaRPr>
          </a:p>
          <a:p>
            <a:pPr algn="ctr" defTabSz="912813">
              <a:defRPr/>
            </a:pPr>
            <a:r>
              <a:rPr lang="ar-EG" sz="2000" b="1">
                <a:solidFill>
                  <a:schemeClr val="tx1"/>
                </a:solidFill>
                <a:latin typeface="Arial" charset="0"/>
              </a:rPr>
              <a:t>ضرورة تعلم المبتدئين لأحدث الطرق الفنية للأداء وكذلك اكتسابهم لأحدث المعارف والمعلومات نظراً لأن ذلك يسهم بقدر كبير في تعلمهم الكثير من النواحي الأخرى التي يتأسس عليها الوصول لأعلى المستويات. فمن المعروف أن التعلم من جديد أسرع وأسهل من التعلم الذي يبنى على مهارة قديمة خاطئة إذ لابد أولاً أن نعمل على إزالتها قبل بداية التعلم. </a:t>
            </a:r>
            <a:endParaRPr lang="en-US" sz="2000" b="1">
              <a:solidFill>
                <a:schemeClr val="tx1"/>
              </a:solidFill>
              <a:latin typeface="Arial" charset="0"/>
              <a:cs typeface="Arial" charset="0"/>
            </a:endParaRPr>
          </a:p>
        </p:txBody>
      </p:sp>
      <p:sp>
        <p:nvSpPr>
          <p:cNvPr id="6" name="Rounded Rectangle 5"/>
          <p:cNvSpPr/>
          <p:nvPr/>
        </p:nvSpPr>
        <p:spPr bwMode="auto">
          <a:xfrm>
            <a:off x="1143000" y="1143000"/>
            <a:ext cx="4724400" cy="1219200"/>
          </a:xfrm>
          <a:prstGeom prst="roundRect">
            <a:avLst>
              <a:gd name="adj" fmla="val 9033"/>
            </a:avLst>
          </a:prstGeom>
          <a:solidFill>
            <a:schemeClr val="accent4">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ar-SA" sz="2000" b="1" u="sng">
                <a:solidFill>
                  <a:srgbClr val="FFFF00"/>
                </a:solidFill>
                <a:latin typeface="Arial" charset="0"/>
              </a:rPr>
              <a:t>التشابه:</a:t>
            </a:r>
            <a:r>
              <a:rPr lang="ar-SA" sz="2000" b="1" u="sng">
                <a:solidFill>
                  <a:schemeClr val="tx1"/>
                </a:solidFill>
                <a:latin typeface="Arial" charset="0"/>
              </a:rPr>
              <a:t> </a:t>
            </a:r>
            <a:endParaRPr lang="ar-EG" sz="2000" b="1">
              <a:solidFill>
                <a:schemeClr val="tx1"/>
              </a:solidFill>
              <a:latin typeface="Arial" charset="0"/>
            </a:endParaRPr>
          </a:p>
          <a:p>
            <a:pPr algn="ctr">
              <a:defRPr/>
            </a:pPr>
            <a:r>
              <a:rPr lang="ar-EG" sz="2000" b="1">
                <a:solidFill>
                  <a:schemeClr val="tx1"/>
                </a:solidFill>
                <a:latin typeface="Arial" charset="0"/>
              </a:rPr>
              <a:t>ينتقل أثر التدريب بصورة إيجابية في حالة تشابه عناصر الموقفين و مكوناتهما  وقد يكون التشابه في طريقة التعلم والتدريب</a:t>
            </a:r>
            <a:r>
              <a:rPr lang="en-US">
                <a:solidFill>
                  <a:schemeClr val="tx1"/>
                </a:solidFill>
                <a:latin typeface="Arial" charset="0"/>
                <a:cs typeface="Arial" charset="0"/>
              </a:rPr>
              <a:t> </a:t>
            </a:r>
          </a:p>
        </p:txBody>
      </p:sp>
      <p:sp>
        <p:nvSpPr>
          <p:cNvPr id="8" name="Rounded Rectangle 7"/>
          <p:cNvSpPr/>
          <p:nvPr/>
        </p:nvSpPr>
        <p:spPr bwMode="auto">
          <a:xfrm>
            <a:off x="2908697" y="2819400"/>
            <a:ext cx="5536406" cy="1219200"/>
          </a:xfrm>
          <a:prstGeom prst="roundRect">
            <a:avLst>
              <a:gd name="adj" fmla="val 9033"/>
            </a:avLst>
          </a:prstGeom>
          <a:solidFill>
            <a:schemeClr val="accent4">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ar-SA" sz="2000" b="1" u="sng">
                <a:solidFill>
                  <a:srgbClr val="FFFF00"/>
                </a:solidFill>
                <a:latin typeface="Arial" charset="0"/>
              </a:rPr>
              <a:t>الإتقان:</a:t>
            </a:r>
            <a:r>
              <a:rPr lang="ar-SA" sz="2000" b="1" u="sng">
                <a:solidFill>
                  <a:schemeClr val="tx1"/>
                </a:solidFill>
                <a:latin typeface="Arial" charset="0"/>
              </a:rPr>
              <a:t> </a:t>
            </a:r>
            <a:endParaRPr lang="ar-EG" sz="2000" b="1">
              <a:solidFill>
                <a:schemeClr val="tx1"/>
              </a:solidFill>
              <a:latin typeface="Arial" charset="0"/>
            </a:endParaRPr>
          </a:p>
          <a:p>
            <a:pPr algn="ctr">
              <a:defRPr/>
            </a:pPr>
            <a:r>
              <a:rPr lang="ar-EG" sz="2000" b="1">
                <a:solidFill>
                  <a:schemeClr val="tx1"/>
                </a:solidFill>
                <a:latin typeface="Arial" charset="0"/>
              </a:rPr>
              <a:t>لا يستطيع الفرد الاستفادة من المهارات التي سبق له تعلمها واستخدامها في المواقف الأخرى إلا إذا تميزت تلك المهارات بالإتقان مما يسمح له بحسن استخدامها في المواقف الجديدة. </a:t>
            </a:r>
            <a:endParaRPr lang="en-US" sz="2000" b="1">
              <a:solidFill>
                <a:schemeClr val="tx1"/>
              </a:solidFill>
              <a:latin typeface="Arial" charset="0"/>
              <a:cs typeface="Arial" charset="0"/>
            </a:endParaRPr>
          </a:p>
        </p:txBody>
      </p:sp>
      <p:sp>
        <p:nvSpPr>
          <p:cNvPr id="28683" name="Rectangle 13"/>
          <p:cNvSpPr>
            <a:spLocks noChangeArrowheads="1"/>
          </p:cNvSpPr>
          <p:nvPr/>
        </p:nvSpPr>
        <p:spPr bwMode="auto">
          <a:xfrm>
            <a:off x="3505200" y="92075"/>
            <a:ext cx="5638800" cy="822325"/>
          </a:xfrm>
          <a:prstGeom prst="rect">
            <a:avLst/>
          </a:prstGeom>
          <a:noFill/>
          <a:ln w="9525">
            <a:noFill/>
            <a:miter lim="800000"/>
            <a:headEnd/>
            <a:tailEnd/>
          </a:ln>
        </p:spPr>
        <p:txBody>
          <a:bodyPr anchor="ctr">
            <a:spAutoFit/>
          </a:bodyPr>
          <a:lstStyle/>
          <a:p>
            <a:pPr rtl="1"/>
            <a:r>
              <a:rPr lang="ar-SA" sz="2400" b="1" u="sng"/>
              <a:t>الشروط الواجب توافرها لانتقال أثر التعلم و التدريب : </a:t>
            </a:r>
            <a:endParaRPr lang="en-US" sz="2400" b="1"/>
          </a:p>
          <a:p>
            <a:pPr eaLnBrk="0" hangingPunct="0"/>
            <a:endParaRPr lang="en-US" sz="2400" b="1">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00087" y="5142824"/>
            <a:ext cx="8759031" cy="1316592"/>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a:defRPr/>
            </a:pPr>
            <a:r>
              <a:rPr lang="ar-SA" sz="2000" b="1" u="sng">
                <a:solidFill>
                  <a:schemeClr val="tx1"/>
                </a:solidFill>
                <a:latin typeface="Arial" charset="0"/>
              </a:rPr>
              <a:t>التكرار :</a:t>
            </a:r>
            <a:endParaRPr lang="ar-EG" sz="2000" b="1">
              <a:solidFill>
                <a:schemeClr val="tx1"/>
              </a:solidFill>
              <a:latin typeface="Arial" charset="0"/>
            </a:endParaRPr>
          </a:p>
          <a:p>
            <a:pPr algn="ctr">
              <a:defRPr/>
            </a:pPr>
            <a:r>
              <a:rPr lang="ar-EG" sz="2000" b="1">
                <a:solidFill>
                  <a:schemeClr val="tx1"/>
                </a:solidFill>
                <a:latin typeface="Arial" charset="0"/>
              </a:rPr>
              <a:t>لا يستطيع الفرد تعلم واكتساب الكثير من المهارات أو المعارف أو السلوك الاجتماعي وما إلى ذلك من مرة واحدة فقط، إذ لابد من عملية التكرار والممارسة لضمان الوصول إلى درجة كافية من النجاح والإتقان. </a:t>
            </a:r>
            <a:endParaRPr lang="en-US" sz="2000" b="1">
              <a:solidFill>
                <a:schemeClr val="tx1"/>
              </a:solidFill>
              <a:latin typeface="Arial" charset="0"/>
              <a:cs typeface="Arial" charset="0"/>
            </a:endParaRPr>
          </a:p>
        </p:txBody>
      </p:sp>
      <p:sp>
        <p:nvSpPr>
          <p:cNvPr id="5" name="Rounded Rectangle 4"/>
          <p:cNvSpPr/>
          <p:nvPr/>
        </p:nvSpPr>
        <p:spPr bwMode="auto">
          <a:xfrm>
            <a:off x="2140735" y="678956"/>
            <a:ext cx="6715256" cy="1015131"/>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lvl="1" algn="ctr" rtl="1">
              <a:defRPr/>
            </a:pPr>
            <a:r>
              <a:rPr lang="ar-SA" b="1" u="sng">
                <a:solidFill>
                  <a:schemeClr val="tx1"/>
                </a:solidFill>
                <a:latin typeface="Arial" charset="0"/>
              </a:rPr>
              <a:t>انتقال الأثر الإيجابي:</a:t>
            </a:r>
            <a:r>
              <a:rPr lang="en-US" b="1">
                <a:solidFill>
                  <a:schemeClr val="tx1"/>
                </a:solidFill>
                <a:latin typeface="Arial" charset="0"/>
                <a:cs typeface="Arial" charset="0"/>
              </a:rPr>
              <a:t> </a:t>
            </a:r>
            <a:endParaRPr lang="ar-EG" b="1">
              <a:solidFill>
                <a:schemeClr val="tx1"/>
              </a:solidFill>
              <a:latin typeface="Arial" charset="0"/>
            </a:endParaRPr>
          </a:p>
          <a:p>
            <a:pPr lvl="1" algn="r" rtl="1">
              <a:defRPr/>
            </a:pPr>
            <a:r>
              <a:rPr lang="ar-EG" b="1">
                <a:solidFill>
                  <a:schemeClr val="tx1"/>
                </a:solidFill>
                <a:latin typeface="Arial" charset="0"/>
              </a:rPr>
              <a:t>يحدث انتقال أثر التعلم بين موقف من مواقف التعلم و موقف آخر على أساس مايوجد من تشابه فى عناصر الموقفين و مكوناتها</a:t>
            </a:r>
            <a:r>
              <a:rPr lang="ar-EG">
                <a:solidFill>
                  <a:schemeClr val="tx1"/>
                </a:solidFill>
                <a:latin typeface="Arial" charset="0"/>
              </a:rPr>
              <a:t> </a:t>
            </a:r>
            <a:endParaRPr lang="en-US">
              <a:solidFill>
                <a:schemeClr val="tx1"/>
              </a:solidFill>
              <a:latin typeface="Arial" charset="0"/>
              <a:cs typeface="Arial" charset="0"/>
            </a:endParaRPr>
          </a:p>
        </p:txBody>
      </p:sp>
      <p:sp>
        <p:nvSpPr>
          <p:cNvPr id="6" name="Rounded Rectangle 5"/>
          <p:cNvSpPr/>
          <p:nvPr/>
        </p:nvSpPr>
        <p:spPr bwMode="auto">
          <a:xfrm>
            <a:off x="788878" y="3172445"/>
            <a:ext cx="8175095" cy="1441982"/>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a:defRPr/>
            </a:pPr>
            <a:r>
              <a:rPr lang="ar-SA" sz="2000" b="1" u="sng">
                <a:solidFill>
                  <a:schemeClr val="tx1"/>
                </a:solidFill>
                <a:latin typeface="Arial" charset="0"/>
              </a:rPr>
              <a:t>التدرج: </a:t>
            </a:r>
            <a:endParaRPr lang="ar-EG" sz="2000" b="1">
              <a:solidFill>
                <a:schemeClr val="tx1"/>
              </a:solidFill>
              <a:latin typeface="Arial" charset="0"/>
            </a:endParaRPr>
          </a:p>
          <a:p>
            <a:pPr algn="ctr" defTabSz="912813">
              <a:defRPr/>
            </a:pPr>
            <a:r>
              <a:rPr lang="ar-EG" b="1">
                <a:solidFill>
                  <a:schemeClr val="tx1"/>
                </a:solidFill>
                <a:latin typeface="Arial" charset="0"/>
              </a:rPr>
              <a:t>وأخيراً يجب علينا في غضون عمليات التعليم والتدريب مراعاة الطرق الصحيحة التي تتأسس على التدرج المناسب لاكتساب مختلف المهارات والتي تضمن التأثير الإيجابي المتبادل بين مختلف المهارات والتي تعمل على الإقلال بقدر الإمكان من تعارض تلك المهارات وتداخلها بعضها ببعض لإمكان تجنب انتقال الأثر السلبي. </a:t>
            </a:r>
            <a:endParaRPr lang="en-US" b="1">
              <a:solidFill>
                <a:schemeClr val="tx1"/>
              </a:solidFill>
              <a:latin typeface="Arial" charset="0"/>
              <a:cs typeface="Arial" charset="0"/>
            </a:endParaRPr>
          </a:p>
        </p:txBody>
      </p:sp>
      <p:sp>
        <p:nvSpPr>
          <p:cNvPr id="8" name="Rounded Rectangle 7"/>
          <p:cNvSpPr/>
          <p:nvPr/>
        </p:nvSpPr>
        <p:spPr bwMode="auto">
          <a:xfrm>
            <a:off x="759348" y="1894901"/>
            <a:ext cx="5375586" cy="1021247"/>
          </a:xfrm>
          <a:prstGeom prst="roundRect">
            <a:avLst>
              <a:gd name="adj" fmla="val 9033"/>
            </a:avLst>
          </a:prstGeom>
          <a:solidFill>
            <a:srgbClr val="0070C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2813">
              <a:defRPr/>
            </a:pPr>
            <a:r>
              <a:rPr lang="ar-SA" sz="2000" b="1" u="sng">
                <a:solidFill>
                  <a:schemeClr val="tx1"/>
                </a:solidFill>
                <a:latin typeface="Arial" charset="0"/>
              </a:rPr>
              <a:t>الدافعية</a:t>
            </a:r>
            <a:r>
              <a:rPr lang="ar-SA" sz="2000" b="1">
                <a:solidFill>
                  <a:schemeClr val="tx1"/>
                </a:solidFill>
                <a:latin typeface="Arial" charset="0"/>
              </a:rPr>
              <a:t> :</a:t>
            </a:r>
            <a:endParaRPr lang="en-US" sz="2000" b="1">
              <a:solidFill>
                <a:schemeClr val="tx1"/>
              </a:solidFill>
              <a:latin typeface="Arial" charset="0"/>
              <a:cs typeface="Arial" charset="0"/>
            </a:endParaRPr>
          </a:p>
          <a:p>
            <a:pPr algn="ctr" defTabSz="912813">
              <a:defRPr/>
            </a:pPr>
            <a:r>
              <a:rPr lang="ar-EG" sz="2000" b="1">
                <a:solidFill>
                  <a:schemeClr val="tx1"/>
                </a:solidFill>
                <a:latin typeface="Arial" charset="0"/>
              </a:rPr>
              <a:t>ضرورة توافر الرغبة والدافع لدى الفرد ومحاولة بذل الجهد للاستفادة من جميع خبراته المكتسبة ومحاولة تطبيقها</a:t>
            </a:r>
            <a:r>
              <a:rPr lang="en-US" sz="2000" b="1">
                <a:solidFill>
                  <a:schemeClr val="tx1"/>
                </a:solidFill>
                <a:latin typeface="Arial" charset="0"/>
                <a:cs typeface="Arial" charset="0"/>
              </a:rPr>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2144203" y="957262"/>
            <a:ext cx="6861240" cy="882954"/>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lvl="1" algn="ctr">
              <a:defRPr/>
            </a:pPr>
            <a:r>
              <a:rPr lang="ar-EG" sz="2000" b="1">
                <a:solidFill>
                  <a:srgbClr val="FFFF00"/>
                </a:solidFill>
                <a:latin typeface="Arial" charset="0"/>
              </a:rPr>
              <a:t>جعل مواقف التعلم و التعليم شبيهة بمواقف الحياة</a:t>
            </a:r>
            <a:r>
              <a:rPr lang="ar-EG" sz="2000" b="1">
                <a:solidFill>
                  <a:schemeClr val="tx1"/>
                </a:solidFill>
                <a:latin typeface="Arial" charset="0"/>
              </a:rPr>
              <a:t> الواقعية قدر الإمكان . </a:t>
            </a:r>
          </a:p>
          <a:p>
            <a:pPr lvl="1" algn="ctr">
              <a:defRPr/>
            </a:pPr>
            <a:r>
              <a:rPr lang="ar-EG" sz="2000" b="1">
                <a:solidFill>
                  <a:schemeClr val="tx1"/>
                </a:solidFill>
                <a:latin typeface="Arial" charset="0"/>
              </a:rPr>
              <a:t>توافر فرص كافية للتدرب على العمل أو المهارة </a:t>
            </a:r>
            <a:endParaRPr lang="en-US" sz="2000" b="1">
              <a:solidFill>
                <a:schemeClr val="tx1"/>
              </a:solidFill>
              <a:latin typeface="Arial" charset="0"/>
              <a:cs typeface="Arial" charset="0"/>
            </a:endParaRPr>
          </a:p>
        </p:txBody>
      </p:sp>
      <p:sp>
        <p:nvSpPr>
          <p:cNvPr id="6" name="Rounded Rectangle 5"/>
          <p:cNvSpPr/>
          <p:nvPr/>
        </p:nvSpPr>
        <p:spPr bwMode="auto">
          <a:xfrm>
            <a:off x="500419" y="2952750"/>
            <a:ext cx="5445502"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a:defRPr/>
            </a:pPr>
            <a:r>
              <a:rPr lang="ar-EG" sz="2400" b="1">
                <a:solidFill>
                  <a:srgbClr val="FFFF00"/>
                </a:solidFill>
                <a:latin typeface="Arial" charset="0"/>
              </a:rPr>
              <a:t>الحرص على التطبيق و التدريب</a:t>
            </a:r>
            <a:r>
              <a:rPr lang="ar-EG" sz="2400" b="1">
                <a:solidFill>
                  <a:schemeClr val="tx1"/>
                </a:solidFill>
                <a:latin typeface="Arial" charset="0"/>
              </a:rPr>
              <a:t> للانتقال الأفقي من أجل تسهيل عملية الانتقال الرأسي للتعلم . </a:t>
            </a:r>
            <a:endParaRPr lang="en-US" sz="2400" b="1">
              <a:solidFill>
                <a:schemeClr val="tx1"/>
              </a:solidFill>
              <a:latin typeface="Arial" charset="0"/>
              <a:cs typeface="Arial" charset="0"/>
            </a:endParaRPr>
          </a:p>
        </p:txBody>
      </p:sp>
      <p:sp>
        <p:nvSpPr>
          <p:cNvPr id="8" name="Rounded Rectangle 7"/>
          <p:cNvSpPr/>
          <p:nvPr/>
        </p:nvSpPr>
        <p:spPr bwMode="auto">
          <a:xfrm>
            <a:off x="2514600" y="1981200"/>
            <a:ext cx="5410200" cy="882650"/>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algn="ctr" defTabSz="912813">
              <a:defRPr/>
            </a:pPr>
            <a:r>
              <a:rPr lang="ar-EG" sz="2400" b="1">
                <a:solidFill>
                  <a:srgbClr val="FFFF00"/>
                </a:solidFill>
                <a:latin typeface="Arial" charset="0"/>
              </a:rPr>
              <a:t>التركيز على تعليم المفاهيم</a:t>
            </a:r>
            <a:r>
              <a:rPr lang="ar-EG" sz="2400" b="1">
                <a:solidFill>
                  <a:schemeClr val="tx1"/>
                </a:solidFill>
                <a:latin typeface="Arial" charset="0"/>
              </a:rPr>
              <a:t> و المبادئ و التعميمات كأساس للتعلم الجيد القابل للانتقال</a:t>
            </a:r>
            <a:r>
              <a:rPr lang="ar-EG">
                <a:solidFill>
                  <a:schemeClr val="tx1"/>
                </a:solidFill>
                <a:latin typeface="Arial" charset="0"/>
              </a:rPr>
              <a:t> . </a:t>
            </a:r>
            <a:endParaRPr lang="en-US">
              <a:solidFill>
                <a:schemeClr val="tx1"/>
              </a:solidFill>
              <a:latin typeface="Arial" charset="0"/>
              <a:cs typeface="Arial" charset="0"/>
            </a:endParaRPr>
          </a:p>
        </p:txBody>
      </p:sp>
      <p:sp>
        <p:nvSpPr>
          <p:cNvPr id="30729" name="Rectangle 11"/>
          <p:cNvSpPr>
            <a:spLocks noChangeArrowheads="1"/>
          </p:cNvSpPr>
          <p:nvPr/>
        </p:nvSpPr>
        <p:spPr bwMode="auto">
          <a:xfrm>
            <a:off x="4500563" y="336550"/>
            <a:ext cx="4127500" cy="457200"/>
          </a:xfrm>
          <a:prstGeom prst="rect">
            <a:avLst/>
          </a:prstGeom>
          <a:noFill/>
          <a:ln w="9525">
            <a:noFill/>
            <a:miter lim="800000"/>
            <a:headEnd/>
            <a:tailEnd/>
          </a:ln>
        </p:spPr>
        <p:txBody>
          <a:bodyPr wrap="none" anchor="ctr">
            <a:spAutoFit/>
          </a:bodyPr>
          <a:lstStyle/>
          <a:p>
            <a:pPr algn="justLow" rtl="1"/>
            <a:r>
              <a:rPr lang="ar-SA" sz="2400" b="1"/>
              <a:t>التطبيقات التربوية لانتقال أثر التدريب : </a:t>
            </a:r>
          </a:p>
        </p:txBody>
      </p:sp>
      <p:sp>
        <p:nvSpPr>
          <p:cNvPr id="2" name="Rounded Rectangle 7"/>
          <p:cNvSpPr/>
          <p:nvPr/>
        </p:nvSpPr>
        <p:spPr bwMode="auto">
          <a:xfrm>
            <a:off x="2209800" y="4038600"/>
            <a:ext cx="6934200" cy="882650"/>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91436" tIns="45718" rIns="91436" bIns="45718" anchor="ctr"/>
          <a:lstStyle/>
          <a:p>
            <a:pPr algn="ctr" defTabSz="912813">
              <a:defRPr/>
            </a:pPr>
            <a:r>
              <a:rPr lang="ar-EG" sz="2000" b="1">
                <a:solidFill>
                  <a:srgbClr val="FFFF00"/>
                </a:solidFill>
                <a:latin typeface="Arial" charset="0"/>
              </a:rPr>
              <a:t>الاهتمام بالتعلم الاستكشافي أو الاستقصائي و حل المشكلات</a:t>
            </a:r>
            <a:r>
              <a:rPr lang="ar-EG" sz="2000" b="1">
                <a:solidFill>
                  <a:schemeClr val="tx1"/>
                </a:solidFill>
                <a:latin typeface="Arial" charset="0"/>
              </a:rPr>
              <a:t> لأن التعلم القائم على اكتشاف المبادئ يسهل انتقال أثره ، أكثر من التعلم القائم على حفظ المعلومات ، فإن ذلك يسهل انتقال هذا التعلم إلى مواقف جديدة </a:t>
            </a:r>
            <a:endParaRPr lang="en-US" sz="2000" b="1">
              <a:solidFill>
                <a:schemeClr val="tx1"/>
              </a:solidFill>
              <a:latin typeface="Arial" charset="0"/>
              <a:cs typeface="Arial" charset="0"/>
            </a:endParaRPr>
          </a:p>
        </p:txBody>
      </p:sp>
      <p:sp>
        <p:nvSpPr>
          <p:cNvPr id="3" name="Rounded Rectangle 4"/>
          <p:cNvSpPr/>
          <p:nvPr/>
        </p:nvSpPr>
        <p:spPr bwMode="auto">
          <a:xfrm>
            <a:off x="213291" y="5542766"/>
            <a:ext cx="8978006" cy="1161145"/>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lvl="1" algn="justLow" rtl="1">
              <a:defRPr/>
            </a:pPr>
            <a:r>
              <a:rPr lang="ar-EG" sz="2400" b="1">
                <a:solidFill>
                  <a:srgbClr val="FFFF00"/>
                </a:solidFill>
                <a:latin typeface="Arial" charset="0"/>
              </a:rPr>
              <a:t>ممارسة العمل الأصلي و درجة اتقانه لأنه يزيد فرص حدوث الانتقال الايجابي</a:t>
            </a:r>
            <a:r>
              <a:rPr lang="ar-EG" sz="2400" b="1">
                <a:solidFill>
                  <a:schemeClr val="tx1"/>
                </a:solidFill>
                <a:latin typeface="Arial" charset="0"/>
              </a:rPr>
              <a:t> إذا بدأ المتعلم بتناول الجوانب السهلة للمهمة التعليمية ثم الانتقال تدريجياً إلى الجوانب الأكثر صعوبة .</a:t>
            </a:r>
            <a:endParaRPr lang="en-US" sz="2400" b="1">
              <a:solidFill>
                <a:schemeClr val="tx1"/>
              </a:solidFill>
              <a:latin typeface="Arial" charset="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8" y="2292350"/>
            <a:ext cx="4800600" cy="9906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ar-EG">
                <a:solidFill>
                  <a:schemeClr val="tx1"/>
                </a:solidFill>
                <a:latin typeface="Arial" charset="0"/>
              </a:rPr>
              <a:t>- </a:t>
            </a:r>
            <a:r>
              <a:rPr lang="ar-EG" sz="2000" b="1">
                <a:solidFill>
                  <a:schemeClr val="tx1"/>
                </a:solidFill>
                <a:latin typeface="Arial" charset="0"/>
              </a:rPr>
              <a:t>إبراز الفروق بين التعلم و التطبيق حتى لا يؤدي الخلط بينهما إلى انتقال أثر غير مناسب . </a:t>
            </a:r>
            <a:endParaRPr lang="en-US" sz="2000" b="1">
              <a:solidFill>
                <a:schemeClr val="tx1"/>
              </a:solidFill>
              <a:latin typeface="Arial" charset="0"/>
              <a:cs typeface="Arial" charset="0"/>
            </a:endParaRPr>
          </a:p>
        </p:txBody>
      </p:sp>
      <p:sp>
        <p:nvSpPr>
          <p:cNvPr id="5" name="Rectangle 4"/>
          <p:cNvSpPr/>
          <p:nvPr/>
        </p:nvSpPr>
        <p:spPr>
          <a:xfrm>
            <a:off x="4724400" y="3581400"/>
            <a:ext cx="4234928" cy="801279"/>
          </a:xfrm>
          <a:prstGeom prst="rect">
            <a:avLst/>
          </a:prstGeom>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ar-EG" b="1" dirty="0">
                <a:solidFill>
                  <a:schemeClr val="tx1"/>
                </a:solidFill>
                <a:latin typeface="Arial" charset="0"/>
              </a:rPr>
              <a:t>تشجيع التعلم الزائد ، الذي يقود إلى تعلم أفضل و أكثر تكاملاً في مواقف تعليمية متنوعة</a:t>
            </a:r>
            <a:r>
              <a:rPr lang="en-US" dirty="0">
                <a:solidFill>
                  <a:schemeClr val="tx1"/>
                </a:solidFill>
                <a:latin typeface="Arial" charset="0"/>
                <a:cs typeface="Arial" charset="0"/>
              </a:rPr>
              <a:t> </a:t>
            </a:r>
          </a:p>
        </p:txBody>
      </p:sp>
      <p:sp>
        <p:nvSpPr>
          <p:cNvPr id="6" name="Rectangle 5"/>
          <p:cNvSpPr/>
          <p:nvPr/>
        </p:nvSpPr>
        <p:spPr>
          <a:xfrm>
            <a:off x="138113" y="4613275"/>
            <a:ext cx="4495800" cy="990600"/>
          </a:xfrm>
          <a:prstGeom prst="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ar-EG" sz="2000" b="1" dirty="0">
                <a:solidFill>
                  <a:schemeClr val="tx1"/>
                </a:solidFill>
                <a:latin typeface="Arial" charset="0"/>
              </a:rPr>
              <a:t>استخدام الأفكار التنظيمية لتوضيح المحتوى عن طريق التأكد بوضوح على الأفكار أو المبادئ التي يستند إليها تنظيم المادة الجديدة</a:t>
            </a:r>
            <a:r>
              <a:rPr lang="en-US" dirty="0">
                <a:solidFill>
                  <a:schemeClr val="tx1"/>
                </a:solidFill>
                <a:latin typeface="Arial" charset="0"/>
                <a:cs typeface="Arial" charset="0"/>
              </a:rPr>
              <a:t> </a:t>
            </a:r>
          </a:p>
        </p:txBody>
      </p:sp>
      <p:sp>
        <p:nvSpPr>
          <p:cNvPr id="8" name="Rectangle 7"/>
          <p:cNvSpPr/>
          <p:nvPr/>
        </p:nvSpPr>
        <p:spPr>
          <a:xfrm>
            <a:off x="5257800" y="1295400"/>
            <a:ext cx="3886200" cy="762000"/>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ar-EG" sz="2000" b="1">
                <a:solidFill>
                  <a:schemeClr val="tx1"/>
                </a:solidFill>
                <a:latin typeface="Arial" charset="0"/>
              </a:rPr>
              <a:t>يجعل المعلمون مواقف التعلم مشابهة للمواقف التي سيتم التطبيق فيها</a:t>
            </a:r>
            <a:endParaRPr lang="en-US" sz="2000" b="1">
              <a:solidFill>
                <a:schemeClr val="tx1"/>
              </a:solidFill>
              <a:latin typeface="Arial" charset="0"/>
              <a:cs typeface="Arial" charset="0"/>
            </a:endParaRPr>
          </a:p>
        </p:txBody>
      </p:sp>
      <p:sp>
        <p:nvSpPr>
          <p:cNvPr id="31752" name="Rectangle 17"/>
          <p:cNvSpPr>
            <a:spLocks noChangeArrowheads="1"/>
          </p:cNvSpPr>
          <p:nvPr/>
        </p:nvSpPr>
        <p:spPr bwMode="auto">
          <a:xfrm>
            <a:off x="114300" y="184150"/>
            <a:ext cx="9029700" cy="457200"/>
          </a:xfrm>
          <a:prstGeom prst="rect">
            <a:avLst/>
          </a:prstGeom>
          <a:noFill/>
          <a:ln w="9525">
            <a:noFill/>
            <a:miter lim="800000"/>
            <a:headEnd/>
            <a:tailEnd/>
          </a:ln>
        </p:spPr>
        <p:txBody>
          <a:bodyPr wrap="none" anchor="ctr">
            <a:spAutoFit/>
          </a:bodyPr>
          <a:lstStyle/>
          <a:p>
            <a:pPr algn="justLow" rtl="1"/>
            <a:r>
              <a:rPr lang="ar-EG" sz="2400" b="1"/>
              <a:t>وهناك أربع طرق يستطيع المعلمون استخدامها لتفعيل انتقال أثر التعلم داخل الصف وهي :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943600" y="1828800"/>
            <a:ext cx="3200400"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defRPr/>
            </a:pPr>
            <a:r>
              <a:rPr lang="ar-EG" sz="3200" b="1" dirty="0">
                <a:solidFill>
                  <a:schemeClr val="tx1"/>
                </a:solidFill>
                <a:latin typeface="Arial" charset="0"/>
                <a:cs typeface="Arial" charset="0"/>
              </a:rPr>
              <a:t>الانتقال عموما هو </a:t>
            </a:r>
            <a:r>
              <a:rPr lang="ar-EG" sz="2400" dirty="0"/>
              <a:t>"</a:t>
            </a:r>
            <a:endParaRPr lang="ar-EG" sz="2400" dirty="0">
              <a:solidFill>
                <a:schemeClr val="bg1"/>
              </a:solidFill>
              <a:effectLst>
                <a:outerShdw blurRad="38100" dist="38100" dir="2700000" algn="tl">
                  <a:srgbClr val="000000"/>
                </a:outerShdw>
              </a:effectLst>
              <a:cs typeface="PT Bold Heading" pitchFamily="2" charset="-78"/>
            </a:endParaRPr>
          </a:p>
        </p:txBody>
      </p:sp>
      <p:sp>
        <p:nvSpPr>
          <p:cNvPr id="5" name="Rounded Rectangle 4"/>
          <p:cNvSpPr/>
          <p:nvPr/>
        </p:nvSpPr>
        <p:spPr bwMode="auto">
          <a:xfrm>
            <a:off x="0" y="1371600"/>
            <a:ext cx="3657600" cy="15240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r" rtl="1">
              <a:buFont typeface="Arial" pitchFamily="34" charset="0"/>
              <a:buChar char="•"/>
              <a:defRPr/>
            </a:pPr>
            <a:r>
              <a:rPr lang="ar-EG" sz="2400" b="1" dirty="0">
                <a:solidFill>
                  <a:schemeClr val="tx1"/>
                </a:solidFill>
                <a:latin typeface="Arial" charset="0"/>
                <a:cs typeface="Arial" charset="0"/>
              </a:rPr>
              <a:t>من المصطلحات التي يكثر استخدامها في مجال التعلم أو انتقال أثر التعلم</a:t>
            </a:r>
            <a:endParaRPr lang="ar-EG" sz="2400" b="1" dirty="0"/>
          </a:p>
        </p:txBody>
      </p:sp>
      <p:sp>
        <p:nvSpPr>
          <p:cNvPr id="11" name="Rounded Rectangle 10"/>
          <p:cNvSpPr/>
          <p:nvPr/>
        </p:nvSpPr>
        <p:spPr bwMode="auto">
          <a:xfrm>
            <a:off x="0" y="3124200"/>
            <a:ext cx="3657600" cy="18129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r">
              <a:defRPr/>
            </a:pPr>
            <a:r>
              <a:rPr lang="ar-EG" sz="2400" b="1" dirty="0">
                <a:solidFill>
                  <a:schemeClr val="tx1"/>
                </a:solidFill>
                <a:latin typeface="Arial" charset="0"/>
                <a:cs typeface="Arial" charset="0"/>
              </a:rPr>
              <a:t>أن </a:t>
            </a:r>
            <a:r>
              <a:rPr lang="ar-EG" sz="2400" b="1" dirty="0">
                <a:solidFill>
                  <a:schemeClr val="tx1"/>
                </a:solidFill>
                <a:latin typeface="Arial" charset="0"/>
                <a:cs typeface="Arial" charset="0"/>
              </a:rPr>
              <a:t>يؤثر تعلم موضوع معين على تعلم موضوع أخر يمت للموضوع الأول بسبب من الأسباب</a:t>
            </a:r>
            <a:endParaRPr lang="en-US" sz="2400" dirty="0">
              <a:solidFill>
                <a:schemeClr val="bg1"/>
              </a:solidFill>
              <a:effectLst>
                <a:outerShdw blurRad="38100" dist="38100" dir="2700000" algn="tl">
                  <a:srgbClr val="000000"/>
                </a:outerShdw>
              </a:effectLst>
              <a:cs typeface="PT Bold Heading" pitchFamily="2" charset="-78"/>
            </a:endParaRPr>
          </a:p>
        </p:txBody>
      </p:sp>
      <p:cxnSp>
        <p:nvCxnSpPr>
          <p:cNvPr id="16389" name="Straight Arrow Connector 9"/>
          <p:cNvCxnSpPr>
            <a:cxnSpLocks noChangeShapeType="1"/>
            <a:stCxn id="4" idx="1"/>
          </p:cNvCxnSpPr>
          <p:nvPr/>
        </p:nvCxnSpPr>
        <p:spPr bwMode="auto">
          <a:xfrm rot="10800000">
            <a:off x="3810000" y="1447800"/>
            <a:ext cx="2133600" cy="1020763"/>
          </a:xfrm>
          <a:prstGeom prst="straightConnector1">
            <a:avLst/>
          </a:prstGeom>
          <a:noFill/>
          <a:ln w="9525" algn="ctr">
            <a:solidFill>
              <a:schemeClr val="tx1"/>
            </a:solidFill>
            <a:round/>
            <a:headEnd/>
            <a:tailEnd type="arrow" w="med" len="med"/>
          </a:ln>
        </p:spPr>
      </p:cxnSp>
      <p:cxnSp>
        <p:nvCxnSpPr>
          <p:cNvPr id="16390" name="Straight Arrow Connector 11"/>
          <p:cNvCxnSpPr>
            <a:cxnSpLocks noChangeShapeType="1"/>
          </p:cNvCxnSpPr>
          <p:nvPr/>
        </p:nvCxnSpPr>
        <p:spPr bwMode="auto">
          <a:xfrm rot="10800000" flipV="1">
            <a:off x="3733800" y="2743200"/>
            <a:ext cx="2209800" cy="990600"/>
          </a:xfrm>
          <a:prstGeom prst="straightConnector1">
            <a:avLst/>
          </a:prstGeom>
          <a:noFill/>
          <a:ln w="9525" algn="ctr">
            <a:solidFill>
              <a:schemeClr val="tx1"/>
            </a:solidFill>
            <a:round/>
            <a:headEnd/>
            <a:tailEnd type="arrow" w="med" len="med"/>
          </a:ln>
        </p:spPr>
      </p:cxnSp>
      <p:sp>
        <p:nvSpPr>
          <p:cNvPr id="16391" name="Rectangle 7"/>
          <p:cNvSpPr>
            <a:spLocks noChangeArrowheads="1"/>
          </p:cNvSpPr>
          <p:nvPr/>
        </p:nvSpPr>
        <p:spPr bwMode="auto">
          <a:xfrm>
            <a:off x="0" y="0"/>
            <a:ext cx="9144000" cy="1200150"/>
          </a:xfrm>
          <a:prstGeom prst="rect">
            <a:avLst/>
          </a:prstGeom>
          <a:noFill/>
          <a:ln w="9525">
            <a:noFill/>
            <a:miter lim="800000"/>
            <a:headEnd/>
            <a:tailEnd/>
          </a:ln>
        </p:spPr>
        <p:txBody>
          <a:bodyPr>
            <a:spAutoFit/>
          </a:bodyPr>
          <a:lstStyle/>
          <a:p>
            <a:pPr algn="ctr"/>
            <a:r>
              <a:rPr lang="ar-SA" sz="3600" b="1"/>
              <a:t>انتقال أثر التدريب</a:t>
            </a:r>
            <a:endParaRPr lang="en-US" sz="3600"/>
          </a:p>
          <a:p>
            <a:pPr algn="ctr"/>
            <a:r>
              <a:rPr lang="en-US" sz="3600" b="1"/>
              <a:t>Transfer Of Training</a:t>
            </a:r>
          </a:p>
        </p:txBody>
      </p:sp>
      <p:sp>
        <p:nvSpPr>
          <p:cNvPr id="10" name="Rounded Rectangle 9"/>
          <p:cNvSpPr/>
          <p:nvPr/>
        </p:nvSpPr>
        <p:spPr bwMode="auto">
          <a:xfrm>
            <a:off x="0" y="5334000"/>
            <a:ext cx="3200400"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defRPr/>
            </a:pPr>
            <a:r>
              <a:rPr lang="ar-EG" sz="2400" b="1" dirty="0">
                <a:solidFill>
                  <a:schemeClr val="tx1"/>
                </a:solidFill>
                <a:latin typeface="Arial" charset="0"/>
                <a:cs typeface="Arial" charset="0"/>
              </a:rPr>
              <a:t>أن </a:t>
            </a:r>
            <a:r>
              <a:rPr lang="ar-EG" sz="2400" b="1" dirty="0">
                <a:solidFill>
                  <a:schemeClr val="tx1"/>
                </a:solidFill>
                <a:latin typeface="Arial" charset="0"/>
                <a:cs typeface="Arial" charset="0"/>
              </a:rPr>
              <a:t>يؤثر التدريب على عمل معين في أداء الفرد لعمل آخر لاحق ومتصل بالعمل الأول</a:t>
            </a:r>
            <a:endParaRPr lang="ar-EG" sz="2400" dirty="0">
              <a:solidFill>
                <a:schemeClr val="bg1"/>
              </a:solidFill>
              <a:effectLst>
                <a:outerShdw blurRad="38100" dist="38100" dir="2700000" algn="tl">
                  <a:srgbClr val="000000"/>
                </a:outerShdw>
              </a:effectLst>
              <a:cs typeface="PT Bold Heading" pitchFamily="2" charset="-78"/>
            </a:endParaRPr>
          </a:p>
        </p:txBody>
      </p:sp>
      <p:sp>
        <p:nvSpPr>
          <p:cNvPr id="12" name="Rounded Rectangle 11"/>
          <p:cNvSpPr/>
          <p:nvPr/>
        </p:nvSpPr>
        <p:spPr bwMode="auto">
          <a:xfrm>
            <a:off x="5943600" y="5029200"/>
            <a:ext cx="3200400"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defRPr/>
            </a:pPr>
            <a:r>
              <a:rPr lang="ar-EG" sz="2400" b="1" dirty="0">
                <a:solidFill>
                  <a:schemeClr val="tx1"/>
                </a:solidFill>
                <a:latin typeface="Arial" charset="0"/>
                <a:cs typeface="Arial" charset="0"/>
              </a:rPr>
              <a:t>وانتقال لأثر التدريب هو </a:t>
            </a:r>
            <a:endParaRPr lang="ar-EG" sz="2400" dirty="0">
              <a:solidFill>
                <a:schemeClr val="bg1"/>
              </a:solidFill>
              <a:effectLst>
                <a:outerShdw blurRad="38100" dist="38100" dir="2700000" algn="tl">
                  <a:srgbClr val="000000"/>
                </a:outerShdw>
              </a:effectLst>
              <a:cs typeface="PT Bold Heading" pitchFamily="2" charset="-78"/>
            </a:endParaRPr>
          </a:p>
        </p:txBody>
      </p:sp>
      <p:cxnSp>
        <p:nvCxnSpPr>
          <p:cNvPr id="16394" name="Straight Arrow Connector 11"/>
          <p:cNvCxnSpPr>
            <a:cxnSpLocks noChangeShapeType="1"/>
          </p:cNvCxnSpPr>
          <p:nvPr/>
        </p:nvCxnSpPr>
        <p:spPr bwMode="auto">
          <a:xfrm rot="10800000">
            <a:off x="3276600" y="5867400"/>
            <a:ext cx="2590800" cy="1588"/>
          </a:xfrm>
          <a:prstGeom prst="straightConnector1">
            <a:avLst/>
          </a:prstGeom>
          <a:noFill/>
          <a:ln w="9525" algn="ctr">
            <a:solidFill>
              <a:schemeClr val="tx1"/>
            </a:solidFill>
            <a:round/>
            <a:headEnd/>
            <a:tailEnd type="arrow" w="med" len="med"/>
          </a:ln>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bwMode="auto">
          <a:xfrm>
            <a:off x="0" y="6172200"/>
            <a:ext cx="1905000" cy="457200"/>
          </a:xfrm>
          <a:prstGeom prst="rect">
            <a:avLst/>
          </a:prstGeom>
          <a:noFill/>
          <a:ln>
            <a:miter lim="800000"/>
            <a:headEnd/>
            <a:tailEnd/>
          </a:ln>
        </p:spPr>
        <p:txBody>
          <a:bodyPr/>
          <a:lstStyle/>
          <a:p>
            <a:fld id="{C920A950-045A-4B58-AC7E-7FD0185C9F12}" type="datetime1">
              <a:rPr lang="en-US">
                <a:latin typeface="Calibri" pitchFamily="34" charset="0"/>
              </a:rPr>
              <a:pPr/>
              <a:t>09-Apr-20</a:t>
            </a:fld>
            <a:endParaRPr lang="en-US">
              <a:latin typeface="Calibri" pitchFamily="34" charset="0"/>
            </a:endParaRPr>
          </a:p>
        </p:txBody>
      </p:sp>
      <p:sp>
        <p:nvSpPr>
          <p:cNvPr id="17411" name="Slide Number Placeholder 5"/>
          <p:cNvSpPr>
            <a:spLocks noGrp="1"/>
          </p:cNvSpPr>
          <p:nvPr>
            <p:ph type="sldNum" sz="quarter" idx="4294967295"/>
          </p:nvPr>
        </p:nvSpPr>
        <p:spPr bwMode="auto">
          <a:xfrm>
            <a:off x="8382000" y="6356350"/>
            <a:ext cx="762000" cy="365125"/>
          </a:xfrm>
          <a:prstGeom prst="rect">
            <a:avLst/>
          </a:prstGeom>
          <a:noFill/>
          <a:ln>
            <a:miter lim="800000"/>
            <a:headEnd/>
            <a:tailEnd/>
          </a:ln>
        </p:spPr>
        <p:txBody>
          <a:bodyPr/>
          <a:lstStyle/>
          <a:p>
            <a:fld id="{D6C7BB8D-775C-4799-AB96-B3B398AD390A}" type="slidenum">
              <a:rPr lang="ar-SA">
                <a:latin typeface="Calibri" pitchFamily="34" charset="0"/>
              </a:rPr>
              <a:pPr/>
              <a:t>3</a:t>
            </a:fld>
            <a:endParaRPr lang="en-US">
              <a:latin typeface="Calibri" pitchFamily="34" charset="0"/>
            </a:endParaRPr>
          </a:p>
        </p:txBody>
      </p:sp>
      <p:sp>
        <p:nvSpPr>
          <p:cNvPr id="8197" name="Text Box 9"/>
          <p:cNvSpPr txBox="1">
            <a:spLocks noChangeArrowheads="1"/>
          </p:cNvSpPr>
          <p:nvPr/>
        </p:nvSpPr>
        <p:spPr bwMode="auto">
          <a:xfrm>
            <a:off x="990600" y="228600"/>
            <a:ext cx="7848600" cy="1219200"/>
          </a:xfrm>
          <a:prstGeom prst="rect">
            <a:avLst/>
          </a:prstGeom>
          <a:noFill/>
          <a:ln w="9525">
            <a:noFill/>
            <a:miter lim="800000"/>
            <a:headEnd/>
            <a:tailEnd/>
          </a:ln>
        </p:spPr>
        <p:txBody>
          <a:bodyPr/>
          <a:lstStyle/>
          <a:p>
            <a:pPr algn="ctr" rtl="1"/>
            <a:endParaRPr lang="en-US" sz="600">
              <a:solidFill>
                <a:srgbClr val="99CCFF"/>
              </a:solidFill>
              <a:latin typeface="Calibri" pitchFamily="34" charset="0"/>
              <a:ea typeface="Arial" charset="0"/>
              <a:cs typeface="MCS Shafa S_U normal." pitchFamily="2" charset="-78"/>
            </a:endParaRPr>
          </a:p>
          <a:p>
            <a:pPr algn="ctr" rtl="1"/>
            <a:endParaRPr lang="en-US" sz="600">
              <a:solidFill>
                <a:srgbClr val="99CCFF"/>
              </a:solidFill>
              <a:latin typeface="Calibri" pitchFamily="34" charset="0"/>
              <a:ea typeface="Arial" charset="0"/>
              <a:cs typeface="MCS Shafa S_U normal." pitchFamily="2" charset="-78"/>
            </a:endParaRPr>
          </a:p>
          <a:p>
            <a:pPr algn="r">
              <a:spcAft>
                <a:spcPts val="1000"/>
              </a:spcAft>
            </a:pPr>
            <a:r>
              <a:rPr lang="ar-EG" sz="2400" b="1">
                <a:ea typeface="Arial" charset="0"/>
                <a:cs typeface="MCS Shafa S_U normal." pitchFamily="2" charset="-78"/>
              </a:rPr>
              <a:t>غير أن التعلم أو التدريب في مجال ما قد </a:t>
            </a:r>
            <a:r>
              <a:rPr lang="ar-EG" sz="2400" b="1">
                <a:solidFill>
                  <a:schemeClr val="tx2"/>
                </a:solidFill>
                <a:ea typeface="Arial" charset="0"/>
                <a:cs typeface="MCS Shafa S_U normal." pitchFamily="2" charset="-78"/>
              </a:rPr>
              <a:t>يتعارض أو يعطل التعلم</a:t>
            </a:r>
            <a:r>
              <a:rPr lang="ar-EG" sz="2400" b="1">
                <a:ea typeface="Arial" charset="0"/>
                <a:cs typeface="MCS Shafa S_U normal." pitchFamily="2" charset="-78"/>
              </a:rPr>
              <a:t> أو التدريب في مجال آخر قد تكون بينه وبين المجال الأول بعض المشابهة</a:t>
            </a:r>
            <a:r>
              <a:rPr lang="en-US">
                <a:ea typeface="Arial" charset="0"/>
                <a:cs typeface="MCS Shafa S_U normal." pitchFamily="2" charset="-78"/>
              </a:rPr>
              <a:t> </a:t>
            </a:r>
            <a:r>
              <a:rPr lang="en-US" sz="3200">
                <a:solidFill>
                  <a:srgbClr val="99CCFF"/>
                </a:solidFill>
                <a:latin typeface="Calibri" pitchFamily="34" charset="0"/>
                <a:ea typeface="Arial" charset="0"/>
                <a:cs typeface="PT Simple Bold Ruled" pitchFamily="2" charset="-78"/>
              </a:rPr>
              <a:t>	</a:t>
            </a:r>
          </a:p>
          <a:p>
            <a:pPr algn="r" rtl="1"/>
            <a:endParaRPr lang="ar-SA" sz="3200">
              <a:solidFill>
                <a:srgbClr val="99CCFF"/>
              </a:solidFill>
              <a:latin typeface="Calibri" pitchFamily="34" charset="0"/>
              <a:ea typeface="Arial" charset="0"/>
              <a:cs typeface="PT Simple Bold Ruled" pitchFamily="2" charset="-78"/>
            </a:endParaRPr>
          </a:p>
          <a:p>
            <a:pPr algn="r" rtl="1"/>
            <a:endParaRPr lang="ar-SA" sz="3200">
              <a:solidFill>
                <a:srgbClr val="99CCFF"/>
              </a:solidFill>
              <a:latin typeface="Calibri" pitchFamily="34" charset="0"/>
              <a:ea typeface="Arial" charset="0"/>
              <a:cs typeface="PT Simple Bold Ruled" pitchFamily="2" charset="-78"/>
            </a:endParaRPr>
          </a:p>
          <a:p>
            <a:pPr algn="ctr" rtl="1"/>
            <a:endParaRPr lang="ar-SA" sz="3200">
              <a:solidFill>
                <a:srgbClr val="B1E280"/>
              </a:solidFill>
              <a:latin typeface="Calibri" pitchFamily="34" charset="0"/>
              <a:ea typeface="Arial" charset="0"/>
              <a:cs typeface="PT Bold Heading" pitchFamily="2" charset="-78"/>
            </a:endParaRPr>
          </a:p>
        </p:txBody>
      </p:sp>
      <p:sp>
        <p:nvSpPr>
          <p:cNvPr id="6" name="Rounded Rectangle 5"/>
          <p:cNvSpPr/>
          <p:nvPr/>
        </p:nvSpPr>
        <p:spPr bwMode="auto">
          <a:xfrm>
            <a:off x="-27122" y="1526087"/>
            <a:ext cx="9300359" cy="1612700"/>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EG" sz="2400" b="1">
                <a:solidFill>
                  <a:schemeClr val="tx2"/>
                </a:solidFill>
                <a:latin typeface="Arial" charset="0"/>
              </a:rPr>
              <a:t>والانتقال بالتعميم</a:t>
            </a:r>
            <a:r>
              <a:rPr lang="ar-EG" sz="2000" b="1">
                <a:solidFill>
                  <a:schemeClr val="tx1"/>
                </a:solidFill>
                <a:latin typeface="Arial" charset="0"/>
              </a:rPr>
              <a:t> </a:t>
            </a:r>
          </a:p>
          <a:p>
            <a:pPr algn="ctr" defTabSz="912813">
              <a:defRPr/>
            </a:pPr>
            <a:r>
              <a:rPr lang="ar-EG" sz="2000" b="1">
                <a:solidFill>
                  <a:schemeClr val="tx1"/>
                </a:solidFill>
                <a:latin typeface="Arial" charset="0"/>
              </a:rPr>
              <a:t>هو افتراض أن التعلم أو التدريب على أداء عمل ما يؤدي إلى الإسراع بتعلم أو أداء عمل آخر </a:t>
            </a:r>
          </a:p>
          <a:p>
            <a:pPr algn="ctr" defTabSz="912813">
              <a:defRPr/>
            </a:pPr>
            <a:r>
              <a:rPr lang="ar-EG" sz="2000" b="1">
                <a:solidFill>
                  <a:schemeClr val="tx2"/>
                </a:solidFill>
                <a:latin typeface="Arial" charset="0"/>
              </a:rPr>
              <a:t>نتيجة تفهم المبادئ والقواعد العامة التي يقوم عليها</a:t>
            </a:r>
            <a:r>
              <a:rPr lang="ar-EG" sz="2000" b="1">
                <a:solidFill>
                  <a:schemeClr val="tx1"/>
                </a:solidFill>
                <a:latin typeface="Arial" charset="0"/>
              </a:rPr>
              <a:t> ولذلك فقد يطلق على ذلك أيضا </a:t>
            </a:r>
            <a:r>
              <a:rPr lang="ar-EG" sz="2000" b="1">
                <a:solidFill>
                  <a:srgbClr val="66FF66"/>
                </a:solidFill>
                <a:latin typeface="Arial" charset="0"/>
              </a:rPr>
              <a:t>اسم انتقال المبادئ</a:t>
            </a:r>
            <a:r>
              <a:rPr lang="en-US">
                <a:solidFill>
                  <a:schemeClr val="tx1"/>
                </a:solidFill>
                <a:latin typeface="Arial" charset="0"/>
                <a:cs typeface="Arial" charset="0"/>
              </a:rPr>
              <a:t>. </a:t>
            </a:r>
          </a:p>
        </p:txBody>
      </p:sp>
      <p:sp>
        <p:nvSpPr>
          <p:cNvPr id="7" name="Rounded Rectangle 6"/>
          <p:cNvSpPr/>
          <p:nvPr/>
        </p:nvSpPr>
        <p:spPr bwMode="auto">
          <a:xfrm>
            <a:off x="1317500" y="5859160"/>
            <a:ext cx="5945241" cy="882952"/>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rtl="1">
              <a:defRPr/>
            </a:pPr>
            <a:r>
              <a:rPr lang="ar-EG" sz="2400" b="1">
                <a:solidFill>
                  <a:schemeClr val="tx2"/>
                </a:solidFill>
                <a:latin typeface="Arial" charset="0"/>
              </a:rPr>
              <a:t>الانتقال النوعي</a:t>
            </a:r>
          </a:p>
          <a:p>
            <a:pPr algn="ctr" rtl="1">
              <a:defRPr/>
            </a:pPr>
            <a:r>
              <a:rPr lang="ar-EG" b="1">
                <a:solidFill>
                  <a:schemeClr val="tx1"/>
                </a:solidFill>
                <a:latin typeface="Arial" charset="0"/>
              </a:rPr>
              <a:t> الذي يتم بناء على خبرات معينة يستفاد بها عينيا في المجالات المماثلة أو المشابهة.</a:t>
            </a:r>
            <a:endParaRPr lang="ar-SA" b="1">
              <a:solidFill>
                <a:schemeClr val="tx1"/>
              </a:solidFill>
              <a:latin typeface="Arial" charset="0"/>
            </a:endParaRPr>
          </a:p>
        </p:txBody>
      </p:sp>
      <p:sp>
        <p:nvSpPr>
          <p:cNvPr id="9" name="Rounded Rectangle 8"/>
          <p:cNvSpPr/>
          <p:nvPr/>
        </p:nvSpPr>
        <p:spPr bwMode="auto">
          <a:xfrm>
            <a:off x="3528913" y="3328206"/>
            <a:ext cx="5072063" cy="1032127"/>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rtl="1">
              <a:defRPr/>
            </a:pPr>
            <a:r>
              <a:rPr lang="ar-EG" sz="2400" b="1">
                <a:solidFill>
                  <a:schemeClr val="tx2"/>
                </a:solidFill>
                <a:latin typeface="Arial" charset="0"/>
              </a:rPr>
              <a:t>عند ثورندايك</a:t>
            </a:r>
            <a:r>
              <a:rPr lang="ar-EG" b="1">
                <a:solidFill>
                  <a:schemeClr val="tx1"/>
                </a:solidFill>
                <a:latin typeface="Arial" charset="0"/>
              </a:rPr>
              <a:t> </a:t>
            </a:r>
          </a:p>
          <a:p>
            <a:pPr algn="ctr" rtl="1">
              <a:defRPr/>
            </a:pPr>
            <a:r>
              <a:rPr lang="ar-EG" b="1">
                <a:solidFill>
                  <a:schemeClr val="tx1"/>
                </a:solidFill>
                <a:latin typeface="Arial" charset="0"/>
              </a:rPr>
              <a:t>أن انتقال أثر التعلم لا يتم إلا إذا </a:t>
            </a:r>
            <a:r>
              <a:rPr lang="ar-EG" b="1">
                <a:solidFill>
                  <a:schemeClr val="tx2"/>
                </a:solidFill>
                <a:latin typeface="Arial" charset="0"/>
              </a:rPr>
              <a:t>وجدت عناصر مشتركة</a:t>
            </a:r>
            <a:r>
              <a:rPr lang="ar-EG" b="1">
                <a:solidFill>
                  <a:schemeClr val="tx1"/>
                </a:solidFill>
                <a:latin typeface="Arial" charset="0"/>
              </a:rPr>
              <a:t> بين ما يجري تعلمه أو التدريب عليه من موضوعات تجعل بينها مشابهة.</a:t>
            </a:r>
            <a:endParaRPr lang="ar-SA" b="1">
              <a:solidFill>
                <a:schemeClr val="tx1"/>
              </a:solidFill>
              <a:latin typeface="Arial" charset="0"/>
            </a:endParaRPr>
          </a:p>
        </p:txBody>
      </p:sp>
      <p:sp>
        <p:nvSpPr>
          <p:cNvPr id="11" name="Rounded Rectangle 10"/>
          <p:cNvSpPr/>
          <p:nvPr/>
        </p:nvSpPr>
        <p:spPr bwMode="auto">
          <a:xfrm>
            <a:off x="1177873" y="4692347"/>
            <a:ext cx="5805457"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rtl="1">
              <a:defRPr/>
            </a:pPr>
            <a:r>
              <a:rPr lang="ar-EG" sz="2400" b="1">
                <a:solidFill>
                  <a:schemeClr val="bg1"/>
                </a:solidFill>
                <a:latin typeface="Arial" charset="0"/>
              </a:rPr>
              <a:t>الانتقال لا نوعي</a:t>
            </a:r>
          </a:p>
          <a:p>
            <a:pPr algn="ctr" rtl="1">
              <a:defRPr/>
            </a:pPr>
            <a:r>
              <a:rPr lang="ar-EG" sz="2000" b="1">
                <a:solidFill>
                  <a:schemeClr val="tx1"/>
                </a:solidFill>
                <a:latin typeface="Arial" charset="0"/>
              </a:rPr>
              <a:t> أي أنه انتقال لأثر زيادة </a:t>
            </a:r>
            <a:r>
              <a:rPr lang="ar-EG" sz="2000" b="1">
                <a:solidFill>
                  <a:schemeClr val="bg1"/>
                </a:solidFill>
                <a:latin typeface="Arial" charset="0"/>
              </a:rPr>
              <a:t>الفهم عموما</a:t>
            </a:r>
            <a:r>
              <a:rPr lang="ar-EG" sz="2000" b="1">
                <a:solidFill>
                  <a:schemeClr val="tx1"/>
                </a:solidFill>
                <a:latin typeface="Arial" charset="0"/>
              </a:rPr>
              <a:t> وتحصيل المدركات والوعي بالأمور واكتساب </a:t>
            </a:r>
            <a:r>
              <a:rPr lang="ar-EG" b="1">
                <a:solidFill>
                  <a:schemeClr val="tx1"/>
                </a:solidFill>
                <a:latin typeface="Arial" charset="0"/>
              </a:rPr>
              <a:t>المعارف</a:t>
            </a:r>
            <a:r>
              <a:rPr lang="en-US">
                <a:solidFill>
                  <a:schemeClr val="tx1"/>
                </a:solidFill>
                <a:latin typeface="Arial" charset="0"/>
                <a:cs typeface="Arial" charset="0"/>
              </a:rPr>
              <a:t> </a:t>
            </a:r>
            <a:endParaRPr lang="ar-SA">
              <a:solidFill>
                <a:schemeClr val="tx1"/>
              </a:solidFill>
              <a:latin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blinds(horizontal)">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2"/>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0B8BC20-5D3D-4155-A92F-BE77DC251DE2}" type="datetime1">
              <a:rPr lang="en-US" smtClean="0"/>
              <a:pPr fontAlgn="base">
                <a:spcBef>
                  <a:spcPct val="0"/>
                </a:spcBef>
                <a:spcAft>
                  <a:spcPct val="0"/>
                </a:spcAft>
                <a:defRPr/>
              </a:pPr>
              <a:t>09-Apr-20</a:t>
            </a:fld>
            <a:endParaRPr lang="en-US" smtClean="0"/>
          </a:p>
        </p:txBody>
      </p:sp>
      <p:sp>
        <p:nvSpPr>
          <p:cNvPr id="18435" name="Slide Number Placeholder 3"/>
          <p:cNvSpPr>
            <a:spLocks noGrp="1"/>
          </p:cNvSpPr>
          <p:nvPr>
            <p:ph type="sldNum" sz="quarter" idx="12"/>
          </p:nvPr>
        </p:nvSpPr>
        <p:spPr bwMode="auto">
          <a:noFill/>
          <a:ln>
            <a:miter lim="800000"/>
            <a:headEnd/>
            <a:tailEnd/>
          </a:ln>
        </p:spPr>
        <p:txBody>
          <a:bodyPr/>
          <a:lstStyle/>
          <a:p>
            <a:fld id="{B1C462B4-5EA0-4223-AD96-363D4AF855B5}" type="slidenum">
              <a:rPr lang="ar-SA" smtClean="0"/>
              <a:pPr/>
              <a:t>4</a:t>
            </a:fld>
            <a:endParaRPr lang="en-US" smtClean="0"/>
          </a:p>
        </p:txBody>
      </p:sp>
      <p:sp>
        <p:nvSpPr>
          <p:cNvPr id="18436" name="Rectangle 6"/>
          <p:cNvSpPr>
            <a:spLocks noChangeArrowheads="1"/>
          </p:cNvSpPr>
          <p:nvPr/>
        </p:nvSpPr>
        <p:spPr bwMode="auto">
          <a:xfrm>
            <a:off x="0" y="365125"/>
            <a:ext cx="9144000" cy="6002338"/>
          </a:xfrm>
          <a:prstGeom prst="rect">
            <a:avLst/>
          </a:prstGeom>
          <a:noFill/>
          <a:ln w="9525">
            <a:noFill/>
            <a:miter lim="800000"/>
            <a:headEnd/>
            <a:tailEnd/>
          </a:ln>
        </p:spPr>
        <p:txBody>
          <a:bodyPr anchor="ctr">
            <a:spAutoFit/>
          </a:bodyPr>
          <a:lstStyle/>
          <a:p>
            <a:pPr algn="justLow" rtl="1">
              <a:buFontTx/>
              <a:buChar char="•"/>
            </a:pPr>
            <a:r>
              <a:rPr lang="ar-EG" sz="2400" b="1"/>
              <a:t>وأما في حالة </a:t>
            </a:r>
            <a:r>
              <a:rPr lang="ar-EG" sz="2400" b="1">
                <a:solidFill>
                  <a:srgbClr val="FFFF00"/>
                </a:solidFill>
              </a:rPr>
              <a:t>الانتقال اللا نوعي</a:t>
            </a:r>
            <a:r>
              <a:rPr lang="ar-EG" sz="2400" b="1"/>
              <a:t>                           فإنه فيما يبدو يتوقف على الذكاء</a:t>
            </a:r>
          </a:p>
          <a:p>
            <a:pPr algn="justLow" rtl="1">
              <a:buFontTx/>
              <a:buChar char="•"/>
            </a:pPr>
            <a:r>
              <a:rPr lang="ar-EG" sz="2400" b="1"/>
              <a:t> بينما يكون الانتقال عند </a:t>
            </a:r>
            <a:r>
              <a:rPr lang="ar-EG" sz="2400" b="1">
                <a:solidFill>
                  <a:srgbClr val="FF0000"/>
                </a:solidFill>
              </a:rPr>
              <a:t>أصحاب الذكاء العالي</a:t>
            </a:r>
            <a:r>
              <a:rPr lang="ar-EG" sz="2400" b="1"/>
              <a:t> انتقالا </a:t>
            </a:r>
            <a:r>
              <a:rPr lang="ar-EG" sz="2400" b="1">
                <a:solidFill>
                  <a:srgbClr val="FFFF00"/>
                </a:solidFill>
              </a:rPr>
              <a:t>لا نوعيا</a:t>
            </a:r>
          </a:p>
          <a:p>
            <a:pPr algn="justLow" rtl="1"/>
            <a:r>
              <a:rPr lang="ar-EG" sz="2400" b="1"/>
              <a:t>                                  حيث يكونون أقدر على</a:t>
            </a:r>
          </a:p>
          <a:p>
            <a:pPr algn="justLow" rtl="1"/>
            <a:endParaRPr lang="ar-EG" sz="2400" b="1"/>
          </a:p>
          <a:p>
            <a:pPr algn="ctr" rtl="1"/>
            <a:r>
              <a:rPr lang="ar-EG" sz="2400" b="1"/>
              <a:t>     التجريد                                      والتعميم   </a:t>
            </a:r>
          </a:p>
          <a:p>
            <a:pPr algn="ctr" rtl="1"/>
            <a:endParaRPr lang="ar-EG" sz="2400" b="1"/>
          </a:p>
          <a:p>
            <a:pPr algn="r" rtl="1"/>
            <a:r>
              <a:rPr lang="ar-EG" sz="2400" b="1"/>
              <a:t>                                     وفهم المبادئ وتطبيقها </a:t>
            </a:r>
          </a:p>
          <a:p>
            <a:pPr algn="ctr" rtl="1"/>
            <a:endParaRPr lang="ar-EG" sz="2400" b="1"/>
          </a:p>
          <a:p>
            <a:pPr algn="justLow" rtl="1"/>
            <a:r>
              <a:rPr lang="ar-EG" sz="2400" b="1">
                <a:solidFill>
                  <a:srgbClr val="FFFF00"/>
                </a:solidFill>
              </a:rPr>
              <a:t>والانتقال التطبيقي</a:t>
            </a:r>
            <a:r>
              <a:rPr lang="ar-EG" sz="2400" b="1"/>
              <a:t> من الممارسات التي يدأب عليها                         </a:t>
            </a:r>
            <a:r>
              <a:rPr lang="ar-EG" sz="2400" b="1">
                <a:solidFill>
                  <a:srgbClr val="FFFF00"/>
                </a:solidFill>
              </a:rPr>
              <a:t>أذكياء الناس</a:t>
            </a:r>
          </a:p>
          <a:p>
            <a:pPr algn="justLow" rtl="1"/>
            <a:r>
              <a:rPr lang="ar-EG" sz="2400" b="1"/>
              <a:t> بينما السائد عند </a:t>
            </a:r>
            <a:r>
              <a:rPr lang="ar-EG" sz="2400" b="1">
                <a:solidFill>
                  <a:srgbClr val="FFFF00"/>
                </a:solidFill>
              </a:rPr>
              <a:t>الأقل ذكاء</a:t>
            </a:r>
            <a:r>
              <a:rPr lang="ar-EG" sz="2400" b="1"/>
              <a:t> هو انتقال                                  </a:t>
            </a:r>
            <a:r>
              <a:rPr lang="ar-EG" sz="2400" b="1">
                <a:solidFill>
                  <a:srgbClr val="FF0000"/>
                </a:solidFill>
              </a:rPr>
              <a:t>العادات </a:t>
            </a:r>
          </a:p>
          <a:p>
            <a:pPr algn="justLow" rtl="1"/>
            <a:r>
              <a:rPr lang="ar-EG" sz="2400" b="1"/>
              <a:t>بما للعادات من ارتباطات سلوكية آلية لا يعول فيها على الذكاء كثيرا </a:t>
            </a:r>
          </a:p>
          <a:p>
            <a:pPr algn="justLow" rtl="1"/>
            <a:r>
              <a:rPr lang="ar-EG" sz="2400" b="1"/>
              <a:t>ويفيد الانتقال التطبيقي فيما يسمى                           سلوك حل المشاكل باستخدام </a:t>
            </a:r>
          </a:p>
          <a:p>
            <a:pPr algn="justLow" rtl="1"/>
            <a:r>
              <a:rPr lang="ar-EG" sz="2400" b="1">
                <a:solidFill>
                  <a:srgbClr val="FF0000"/>
                </a:solidFill>
              </a:rPr>
              <a:t>المفاهيم</a:t>
            </a:r>
            <a:r>
              <a:rPr lang="ar-EG" sz="2400" b="1"/>
              <a:t> </a:t>
            </a:r>
          </a:p>
          <a:p>
            <a:pPr algn="justLow" rtl="1"/>
            <a:r>
              <a:rPr lang="ar-EG" sz="2400" b="1"/>
              <a:t>والمبادئ التي سبق تعلمها في المواقف الجديدة التي تستدعيها،</a:t>
            </a:r>
          </a:p>
          <a:p>
            <a:pPr algn="justLow" rtl="1"/>
            <a:r>
              <a:rPr lang="ar-EG" sz="2400" b="1"/>
              <a:t> وبذلك يتيسر المفاهيم التعلم الجديد والتغلب على أية عوائق ممكنة</a:t>
            </a:r>
          </a:p>
          <a:p>
            <a:pPr algn="justLow" rtl="1"/>
            <a:r>
              <a:rPr lang="ar-EG" sz="2400" b="1"/>
              <a:t> ولاشك أن اكتساب             </a:t>
            </a:r>
            <a:r>
              <a:rPr lang="ar-EG" sz="2400" b="1">
                <a:solidFill>
                  <a:srgbClr val="66FF66"/>
                </a:solidFill>
              </a:rPr>
              <a:t>المهارات </a:t>
            </a:r>
            <a:r>
              <a:rPr lang="ar-EG" sz="2400" b="1"/>
              <a:t>يقوم في أساسه على انتقال أثر التعلم والتدريب.</a:t>
            </a:r>
          </a:p>
        </p:txBody>
      </p:sp>
      <p:sp>
        <p:nvSpPr>
          <p:cNvPr id="18437" name="Line 10"/>
          <p:cNvSpPr>
            <a:spLocks noChangeShapeType="1"/>
          </p:cNvSpPr>
          <p:nvPr/>
        </p:nvSpPr>
        <p:spPr bwMode="auto">
          <a:xfrm>
            <a:off x="5867400" y="1524000"/>
            <a:ext cx="152400" cy="381000"/>
          </a:xfrm>
          <a:prstGeom prst="line">
            <a:avLst/>
          </a:prstGeom>
          <a:noFill/>
          <a:ln w="9525">
            <a:solidFill>
              <a:schemeClr val="tx1"/>
            </a:solidFill>
            <a:round/>
            <a:headEnd/>
            <a:tailEnd type="triangle" w="med" len="med"/>
          </a:ln>
        </p:spPr>
        <p:txBody>
          <a:bodyPr/>
          <a:lstStyle/>
          <a:p>
            <a:endParaRPr lang="en-US"/>
          </a:p>
        </p:txBody>
      </p:sp>
      <p:sp>
        <p:nvSpPr>
          <p:cNvPr id="18438" name="Line 11"/>
          <p:cNvSpPr>
            <a:spLocks noChangeShapeType="1"/>
          </p:cNvSpPr>
          <p:nvPr/>
        </p:nvSpPr>
        <p:spPr bwMode="auto">
          <a:xfrm flipH="1">
            <a:off x="2743200" y="1524000"/>
            <a:ext cx="990600" cy="533400"/>
          </a:xfrm>
          <a:prstGeom prst="line">
            <a:avLst/>
          </a:prstGeom>
          <a:noFill/>
          <a:ln w="9525">
            <a:solidFill>
              <a:schemeClr val="tx1"/>
            </a:solidFill>
            <a:round/>
            <a:headEnd/>
            <a:tailEnd type="triangle" w="med" len="med"/>
          </a:ln>
        </p:spPr>
        <p:txBody>
          <a:bodyPr/>
          <a:lstStyle/>
          <a:p>
            <a:endParaRPr lang="en-US"/>
          </a:p>
        </p:txBody>
      </p:sp>
      <p:sp>
        <p:nvSpPr>
          <p:cNvPr id="18439" name="Line 12"/>
          <p:cNvSpPr>
            <a:spLocks noChangeShapeType="1"/>
          </p:cNvSpPr>
          <p:nvPr/>
        </p:nvSpPr>
        <p:spPr bwMode="auto">
          <a:xfrm>
            <a:off x="4694238" y="1524000"/>
            <a:ext cx="46037" cy="990600"/>
          </a:xfrm>
          <a:prstGeom prst="line">
            <a:avLst/>
          </a:prstGeom>
          <a:noFill/>
          <a:ln w="9525">
            <a:solidFill>
              <a:schemeClr val="tx1"/>
            </a:solidFill>
            <a:round/>
            <a:headEnd/>
            <a:tailEnd type="triangle" w="med" len="med"/>
          </a:ln>
        </p:spPr>
        <p:txBody>
          <a:bodyPr/>
          <a:lstStyle/>
          <a:p>
            <a:endParaRPr lang="en-US"/>
          </a:p>
        </p:txBody>
      </p:sp>
      <p:sp>
        <p:nvSpPr>
          <p:cNvPr id="18440" name="Line 13"/>
          <p:cNvSpPr>
            <a:spLocks noChangeShapeType="1"/>
          </p:cNvSpPr>
          <p:nvPr/>
        </p:nvSpPr>
        <p:spPr bwMode="auto">
          <a:xfrm flipH="1">
            <a:off x="2286000" y="3581400"/>
            <a:ext cx="1752600" cy="0"/>
          </a:xfrm>
          <a:prstGeom prst="line">
            <a:avLst/>
          </a:prstGeom>
          <a:noFill/>
          <a:ln w="9525">
            <a:solidFill>
              <a:schemeClr val="tx1"/>
            </a:solidFill>
            <a:round/>
            <a:headEnd/>
            <a:tailEnd type="triangle" w="med" len="med"/>
          </a:ln>
        </p:spPr>
        <p:txBody>
          <a:bodyPr/>
          <a:lstStyle/>
          <a:p>
            <a:endParaRPr lang="en-US"/>
          </a:p>
        </p:txBody>
      </p:sp>
      <p:sp>
        <p:nvSpPr>
          <p:cNvPr id="18441" name="Line 14"/>
          <p:cNvSpPr>
            <a:spLocks noChangeShapeType="1"/>
          </p:cNvSpPr>
          <p:nvPr/>
        </p:nvSpPr>
        <p:spPr bwMode="auto">
          <a:xfrm flipH="1" flipV="1">
            <a:off x="2667000" y="3886200"/>
            <a:ext cx="2667000" cy="46038"/>
          </a:xfrm>
          <a:prstGeom prst="line">
            <a:avLst/>
          </a:prstGeom>
          <a:noFill/>
          <a:ln w="9525">
            <a:solidFill>
              <a:schemeClr val="tx1"/>
            </a:solidFill>
            <a:round/>
            <a:headEnd/>
            <a:tailEnd type="triangle" w="med" len="med"/>
          </a:ln>
        </p:spPr>
        <p:txBody>
          <a:bodyPr/>
          <a:lstStyle/>
          <a:p>
            <a:endParaRPr lang="en-US"/>
          </a:p>
        </p:txBody>
      </p:sp>
      <p:sp>
        <p:nvSpPr>
          <p:cNvPr id="18442" name="Line 15"/>
          <p:cNvSpPr>
            <a:spLocks noChangeShapeType="1"/>
          </p:cNvSpPr>
          <p:nvPr/>
        </p:nvSpPr>
        <p:spPr bwMode="auto">
          <a:xfrm flipH="1">
            <a:off x="3657600" y="4648200"/>
            <a:ext cx="1981200" cy="46038"/>
          </a:xfrm>
          <a:prstGeom prst="line">
            <a:avLst/>
          </a:prstGeom>
          <a:noFill/>
          <a:ln w="9525">
            <a:solidFill>
              <a:schemeClr val="tx1"/>
            </a:solidFill>
            <a:round/>
            <a:headEnd/>
            <a:tailEnd type="triangle" w="med" len="med"/>
          </a:ln>
        </p:spPr>
        <p:txBody>
          <a:bodyPr/>
          <a:lstStyle/>
          <a:p>
            <a:endParaRPr lang="en-US"/>
          </a:p>
        </p:txBody>
      </p:sp>
      <p:sp>
        <p:nvSpPr>
          <p:cNvPr id="18443" name="Line 16"/>
          <p:cNvSpPr>
            <a:spLocks noChangeShapeType="1"/>
          </p:cNvSpPr>
          <p:nvPr/>
        </p:nvSpPr>
        <p:spPr bwMode="auto">
          <a:xfrm flipH="1">
            <a:off x="6248400" y="6096000"/>
            <a:ext cx="762000" cy="0"/>
          </a:xfrm>
          <a:prstGeom prst="line">
            <a:avLst/>
          </a:prstGeom>
          <a:noFill/>
          <a:ln w="9525">
            <a:solidFill>
              <a:schemeClr val="tx1"/>
            </a:solidFill>
            <a:round/>
            <a:headEnd/>
            <a:tailEnd type="triangle" w="med" len="med"/>
          </a:ln>
        </p:spPr>
        <p:txBody>
          <a:bodyPr/>
          <a:lstStyle/>
          <a:p>
            <a:endParaRPr lang="en-US"/>
          </a:p>
        </p:txBody>
      </p:sp>
      <p:sp>
        <p:nvSpPr>
          <p:cNvPr id="18444" name="Line 17"/>
          <p:cNvSpPr>
            <a:spLocks noChangeShapeType="1"/>
          </p:cNvSpPr>
          <p:nvPr/>
        </p:nvSpPr>
        <p:spPr bwMode="auto">
          <a:xfrm flipH="1">
            <a:off x="3657600" y="609600"/>
            <a:ext cx="1905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943600" y="1828800"/>
            <a:ext cx="3200400"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defRPr/>
            </a:pPr>
            <a:r>
              <a:rPr lang="ar-SA" sz="2400" b="1" dirty="0"/>
              <a:t>مفهوم أثر التدريب</a:t>
            </a:r>
            <a:endParaRPr lang="en-US" sz="2400" dirty="0"/>
          </a:p>
          <a:p>
            <a:pPr>
              <a:defRPr/>
            </a:pPr>
            <a:r>
              <a:rPr lang="ar-EG" sz="2400" dirty="0"/>
              <a:t>"</a:t>
            </a:r>
            <a:endParaRPr lang="ar-EG" sz="2400" dirty="0">
              <a:solidFill>
                <a:schemeClr val="bg1"/>
              </a:solidFill>
              <a:effectLst>
                <a:outerShdw blurRad="38100" dist="38100" dir="2700000" algn="tl">
                  <a:srgbClr val="000000"/>
                </a:outerShdw>
              </a:effectLst>
              <a:cs typeface="PT Bold Heading" pitchFamily="2" charset="-78"/>
            </a:endParaRPr>
          </a:p>
        </p:txBody>
      </p:sp>
      <p:sp>
        <p:nvSpPr>
          <p:cNvPr id="11" name="Rounded Rectangle 10"/>
          <p:cNvSpPr/>
          <p:nvPr/>
        </p:nvSpPr>
        <p:spPr bwMode="auto">
          <a:xfrm>
            <a:off x="0" y="2362200"/>
            <a:ext cx="4343400" cy="18129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marL="342900" indent="-342900" algn="ctr" eaLnBrk="0" hangingPunct="0">
              <a:spcBef>
                <a:spcPct val="20000"/>
              </a:spcBef>
              <a:buClr>
                <a:schemeClr val="accent2"/>
              </a:buClr>
              <a:buSzPct val="85000"/>
              <a:defRPr/>
            </a:pPr>
            <a:r>
              <a:rPr lang="ar-EG" sz="2400" b="1" dirty="0"/>
              <a:t>انتقال أثر التدريب يحدث بالنسبة للأمور المتشابهه</a:t>
            </a:r>
            <a:r>
              <a:rPr lang="en-US" sz="2400" b="1" dirty="0"/>
              <a:t> </a:t>
            </a:r>
          </a:p>
          <a:p>
            <a:pPr>
              <a:defRPr/>
            </a:pPr>
            <a:r>
              <a:rPr lang="ar-EG" sz="2400" dirty="0"/>
              <a:t> </a:t>
            </a:r>
            <a:endParaRPr lang="en-US" sz="2400" dirty="0">
              <a:solidFill>
                <a:schemeClr val="bg1"/>
              </a:solidFill>
              <a:effectLst>
                <a:outerShdw blurRad="38100" dist="38100" dir="2700000" algn="tl">
                  <a:srgbClr val="000000"/>
                </a:outerShdw>
              </a:effectLst>
              <a:cs typeface="PT Bold Heading" pitchFamily="2" charset="-78"/>
            </a:endParaRPr>
          </a:p>
        </p:txBody>
      </p:sp>
      <p:cxnSp>
        <p:nvCxnSpPr>
          <p:cNvPr id="19460" name="Straight Arrow Connector 11"/>
          <p:cNvCxnSpPr>
            <a:cxnSpLocks noChangeShapeType="1"/>
          </p:cNvCxnSpPr>
          <p:nvPr/>
        </p:nvCxnSpPr>
        <p:spPr bwMode="auto">
          <a:xfrm rot="10800000" flipV="1">
            <a:off x="4419600" y="2286000"/>
            <a:ext cx="1524000" cy="1143000"/>
          </a:xfrm>
          <a:prstGeom prst="straightConnector1">
            <a:avLst/>
          </a:prstGeom>
          <a:noFill/>
          <a:ln w="9525" algn="ctr">
            <a:solidFill>
              <a:schemeClr val="tx1"/>
            </a:solidFill>
            <a:round/>
            <a:headEnd/>
            <a:tailEnd type="arrow" w="med" len="med"/>
          </a:ln>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quarter" idx="4294967295"/>
          </p:nvPr>
        </p:nvSpPr>
        <p:spPr bwMode="white">
          <a:xfrm>
            <a:off x="0" y="0"/>
            <a:ext cx="9144000" cy="1077214"/>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342900" algn="ctr">
              <a:spcBef>
                <a:spcPct val="20000"/>
              </a:spcBef>
              <a:buClr>
                <a:schemeClr val="accent2"/>
              </a:buClr>
              <a:buSzPct val="85000"/>
              <a:defRPr/>
            </a:pPr>
            <a:r>
              <a:rPr lang="ar-EG" sz="3200" b="1" dirty="0" smtClean="0"/>
              <a:t>أرجع ثرونديك أسباب انتقال أثر التدريب إلى ناحيتين هما</a:t>
            </a:r>
            <a:r>
              <a:rPr lang="en-US" sz="3200" b="1" dirty="0" smtClean="0"/>
              <a:t> </a:t>
            </a:r>
            <a:endParaRPr lang="en-US" sz="3200" b="1" dirty="0"/>
          </a:p>
        </p:txBody>
      </p:sp>
      <p:sp>
        <p:nvSpPr>
          <p:cNvPr id="2" name="Rectangle 3"/>
          <p:cNvSpPr>
            <a:spLocks noGrp="1" noChangeArrowheads="1"/>
          </p:cNvSpPr>
          <p:nvPr>
            <p:ph type="body" sz="quarter" idx="4294967295"/>
          </p:nvPr>
        </p:nvSpPr>
        <p:spPr bwMode="white">
          <a:xfrm>
            <a:off x="4876800" y="1752601"/>
            <a:ext cx="4267200" cy="840226"/>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0" indent="-396875" algn="ctr" defTabSz="912813">
              <a:lnSpc>
                <a:spcPct val="90000"/>
              </a:lnSpc>
              <a:spcBef>
                <a:spcPct val="0"/>
              </a:spcBef>
              <a:buClr>
                <a:schemeClr val="tx1"/>
              </a:buClr>
              <a:buSzPct val="70000"/>
              <a:buFont typeface="Arial" charset="0"/>
              <a:buNone/>
              <a:defRPr/>
            </a:pPr>
            <a:endParaRPr lang="ar-EG" sz="1800" b="1" dirty="0" smtClean="0"/>
          </a:p>
          <a:p>
            <a:pPr marL="0" indent="-396875" algn="ctr" defTabSz="912813">
              <a:lnSpc>
                <a:spcPct val="90000"/>
              </a:lnSpc>
              <a:spcBef>
                <a:spcPct val="0"/>
              </a:spcBef>
              <a:buClr>
                <a:schemeClr val="tx1"/>
              </a:buClr>
              <a:buSzPct val="70000"/>
              <a:buFont typeface="Arial" charset="0"/>
              <a:buNone/>
              <a:defRPr/>
            </a:pPr>
            <a:r>
              <a:rPr lang="ar-EG" sz="1800" b="1" dirty="0" smtClean="0"/>
              <a:t>( أ ) أن انتقال أثر التدريب يرجع إلى </a:t>
            </a:r>
            <a:r>
              <a:rPr lang="ar-EG" sz="1800" b="1" dirty="0" smtClean="0">
                <a:solidFill>
                  <a:srgbClr val="FFFF00"/>
                </a:solidFill>
              </a:rPr>
              <a:t>تطابق عناصر المادة في الموضوعين</a:t>
            </a:r>
            <a:r>
              <a:rPr lang="ar-EG" sz="1800" b="1" dirty="0" smtClean="0"/>
              <a:t>، </a:t>
            </a:r>
            <a:endParaRPr lang="en-US" sz="1800" b="1" dirty="0">
              <a:solidFill>
                <a:schemeClr val="bg1"/>
              </a:solidFill>
              <a:effectLst>
                <a:outerShdw blurRad="38100" dist="38100" dir="2700000" algn="tl">
                  <a:srgbClr val="C0C0C0"/>
                </a:outerShdw>
              </a:effectLst>
              <a:cs typeface="Simplified Arabic" pitchFamily="2" charset="-78"/>
            </a:endParaRPr>
          </a:p>
        </p:txBody>
      </p:sp>
      <p:sp>
        <p:nvSpPr>
          <p:cNvPr id="3" name="Rectangle 3"/>
          <p:cNvSpPr>
            <a:spLocks noGrp="1" noChangeArrowheads="1"/>
          </p:cNvSpPr>
          <p:nvPr>
            <p:ph type="body" sz="quarter" idx="4294967295"/>
          </p:nvPr>
        </p:nvSpPr>
        <p:spPr bwMode="white">
          <a:xfrm>
            <a:off x="0" y="2209800"/>
            <a:ext cx="4114800" cy="840226"/>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0" indent="-396875" algn="ctr" defTabSz="912813">
              <a:lnSpc>
                <a:spcPct val="90000"/>
              </a:lnSpc>
              <a:spcBef>
                <a:spcPct val="0"/>
              </a:spcBef>
              <a:buClr>
                <a:schemeClr val="tx1"/>
              </a:buClr>
              <a:buSzPct val="70000"/>
              <a:buFont typeface="Wingdings" pitchFamily="2" charset="2"/>
              <a:buNone/>
              <a:defRPr/>
            </a:pPr>
            <a:r>
              <a:rPr lang="ar-EG" sz="1600" b="1" dirty="0" smtClean="0"/>
              <a:t>( </a:t>
            </a:r>
            <a:r>
              <a:rPr lang="ar-EG" sz="1800" b="1" dirty="0" smtClean="0"/>
              <a:t>ب ) إن انتقال أثر التدريب يرجع إلى </a:t>
            </a:r>
            <a:r>
              <a:rPr lang="ar-EG" sz="1800" b="1" dirty="0" smtClean="0">
                <a:solidFill>
                  <a:srgbClr val="FFFF00"/>
                </a:solidFill>
              </a:rPr>
              <a:t>تطابق طريقة التعليم</a:t>
            </a:r>
            <a:r>
              <a:rPr lang="ar-EG" sz="1800" b="1" dirty="0" smtClean="0"/>
              <a:t> .</a:t>
            </a:r>
            <a:r>
              <a:rPr lang="ar-EG" sz="1800" dirty="0" smtClean="0"/>
              <a:t> </a:t>
            </a:r>
            <a:endParaRPr lang="en-US" sz="1800" dirty="0" smtClean="0"/>
          </a:p>
          <a:p>
            <a:pPr marL="0" indent="-396875" algn="ctr" defTabSz="912813">
              <a:lnSpc>
                <a:spcPct val="90000"/>
              </a:lnSpc>
              <a:spcBef>
                <a:spcPct val="0"/>
              </a:spcBef>
              <a:buClr>
                <a:schemeClr val="tx1"/>
              </a:buClr>
              <a:buSzPct val="70000"/>
              <a:buFont typeface="Arial" charset="0"/>
              <a:buNone/>
              <a:defRPr/>
            </a:pPr>
            <a:r>
              <a:rPr lang="ar-EG" sz="1800" b="1" dirty="0" smtClean="0"/>
              <a:t> </a:t>
            </a:r>
            <a:endParaRPr lang="en-US" sz="1800" b="1" dirty="0">
              <a:solidFill>
                <a:schemeClr val="bg1"/>
              </a:solidFill>
              <a:effectLst>
                <a:outerShdw blurRad="38100" dist="38100" dir="2700000" algn="tl">
                  <a:srgbClr val="C0C0C0"/>
                </a:outerShdw>
              </a:effectLst>
              <a:cs typeface="Simplified Arabic" pitchFamily="2" charset="-78"/>
            </a:endParaRPr>
          </a:p>
        </p:txBody>
      </p:sp>
      <p:sp>
        <p:nvSpPr>
          <p:cNvPr id="20491" name="Line 11"/>
          <p:cNvSpPr>
            <a:spLocks noChangeShapeType="1"/>
          </p:cNvSpPr>
          <p:nvPr/>
        </p:nvSpPr>
        <p:spPr bwMode="auto">
          <a:xfrm>
            <a:off x="7391400" y="1143000"/>
            <a:ext cx="46038" cy="685800"/>
          </a:xfrm>
          <a:prstGeom prst="line">
            <a:avLst/>
          </a:prstGeom>
          <a:noFill/>
          <a:ln w="9525">
            <a:solidFill>
              <a:schemeClr val="tx1"/>
            </a:solidFill>
            <a:round/>
            <a:headEnd/>
            <a:tailEnd type="triangle" w="med" len="med"/>
          </a:ln>
        </p:spPr>
        <p:txBody>
          <a:bodyPr/>
          <a:lstStyle/>
          <a:p>
            <a:endParaRPr lang="en-US"/>
          </a:p>
        </p:txBody>
      </p:sp>
      <p:sp>
        <p:nvSpPr>
          <p:cNvPr id="20492" name="Line 12"/>
          <p:cNvSpPr>
            <a:spLocks noChangeShapeType="1"/>
          </p:cNvSpPr>
          <p:nvPr/>
        </p:nvSpPr>
        <p:spPr bwMode="auto">
          <a:xfrm>
            <a:off x="2362200" y="1066800"/>
            <a:ext cx="46038" cy="1143000"/>
          </a:xfrm>
          <a:prstGeom prst="line">
            <a:avLst/>
          </a:prstGeom>
          <a:noFill/>
          <a:ln w="9525">
            <a:solidFill>
              <a:schemeClr val="tx1"/>
            </a:solidFill>
            <a:round/>
            <a:headEnd/>
            <a:tailEnd type="triangle" w="med" len="med"/>
          </a:ln>
        </p:spPr>
        <p:txBody>
          <a:bodyPr/>
          <a:lstStyle/>
          <a:p>
            <a:endParaRPr lang="en-US"/>
          </a:p>
        </p:txBody>
      </p:sp>
      <p:sp>
        <p:nvSpPr>
          <p:cNvPr id="10" name="Oval 9"/>
          <p:cNvSpPr/>
          <p:nvPr/>
        </p:nvSpPr>
        <p:spPr bwMode="auto">
          <a:xfrm>
            <a:off x="0" y="3810000"/>
            <a:ext cx="5181600" cy="15240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justLow" rtl="1">
              <a:defRPr/>
            </a:pPr>
            <a:r>
              <a:rPr lang="ar-EG" sz="2000" b="1" dirty="0">
                <a:solidFill>
                  <a:schemeClr val="bg1"/>
                </a:solidFill>
              </a:rPr>
              <a:t>معنى ذلك أن ثرونديك في تفسيره لانتقال أثر التدريب </a:t>
            </a:r>
          </a:p>
          <a:p>
            <a:pPr algn="justLow" rtl="1">
              <a:defRPr/>
            </a:pPr>
            <a:r>
              <a:rPr lang="ar-EG" sz="2000" b="1" dirty="0">
                <a:solidFill>
                  <a:schemeClr val="bg1"/>
                </a:solidFill>
              </a:rPr>
              <a:t>لم يخرج عن نطاق </a:t>
            </a:r>
            <a:r>
              <a:rPr lang="ar-EG" sz="2000" b="1" dirty="0">
                <a:solidFill>
                  <a:srgbClr val="FFFF00"/>
                </a:solidFill>
              </a:rPr>
              <a:t>الاتجاه السلوكي الذري </a:t>
            </a:r>
            <a:endParaRPr lang="ar-EG" sz="2000" b="1" dirty="0">
              <a:solidFill>
                <a:srgbClr val="FFFF00"/>
              </a:solidFill>
            </a:endParaRPr>
          </a:p>
        </p:txBody>
      </p:sp>
      <p:sp>
        <p:nvSpPr>
          <p:cNvPr id="20496" name="Line 11"/>
          <p:cNvSpPr>
            <a:spLocks noChangeShapeType="1"/>
          </p:cNvSpPr>
          <p:nvPr/>
        </p:nvSpPr>
        <p:spPr bwMode="auto">
          <a:xfrm>
            <a:off x="2286000" y="2362200"/>
            <a:ext cx="76200" cy="457200"/>
          </a:xfrm>
          <a:prstGeom prst="line">
            <a:avLst/>
          </a:prstGeom>
          <a:noFill/>
          <a:ln w="9525">
            <a:solidFill>
              <a:schemeClr val="tx1"/>
            </a:solidFill>
            <a:round/>
            <a:headEnd/>
            <a:tailEnd type="triangle" w="med" len="med"/>
          </a:ln>
        </p:spPr>
        <p:txBody>
          <a:bodyPr/>
          <a:lstStyle/>
          <a:p>
            <a:endParaRPr lang="en-US"/>
          </a:p>
        </p:txBody>
      </p:sp>
      <p:sp>
        <p:nvSpPr>
          <p:cNvPr id="20497" name="Line 11"/>
          <p:cNvSpPr>
            <a:spLocks noChangeShapeType="1"/>
          </p:cNvSpPr>
          <p:nvPr/>
        </p:nvSpPr>
        <p:spPr bwMode="auto">
          <a:xfrm>
            <a:off x="2362200" y="3124200"/>
            <a:ext cx="46038" cy="685800"/>
          </a:xfrm>
          <a:prstGeom prst="line">
            <a:avLst/>
          </a:prstGeom>
          <a:noFill/>
          <a:ln w="9525">
            <a:solidFill>
              <a:schemeClr val="tx1"/>
            </a:solidFill>
            <a:round/>
            <a:headEnd/>
            <a:tailEnd type="triangle" w="med" len="med"/>
          </a:ln>
        </p:spPr>
        <p:txBody>
          <a:bodyPr/>
          <a:lstStyle/>
          <a:p>
            <a:endParaRPr lang="en-US"/>
          </a:p>
        </p:txBody>
      </p:sp>
      <p:sp>
        <p:nvSpPr>
          <p:cNvPr id="20498" name="Line 11"/>
          <p:cNvSpPr>
            <a:spLocks noChangeShapeType="1"/>
          </p:cNvSpPr>
          <p:nvPr/>
        </p:nvSpPr>
        <p:spPr bwMode="auto">
          <a:xfrm>
            <a:off x="4572000" y="5105400"/>
            <a:ext cx="46038" cy="609600"/>
          </a:xfrm>
          <a:prstGeom prst="line">
            <a:avLst/>
          </a:prstGeom>
          <a:noFill/>
          <a:ln w="9525">
            <a:solidFill>
              <a:schemeClr val="tx1"/>
            </a:solidFill>
            <a:round/>
            <a:headEnd/>
            <a:tailEnd type="triangle" w="med" len="med"/>
          </a:ln>
        </p:spPr>
        <p:txBody>
          <a:bodyPr/>
          <a:lstStyle/>
          <a:p>
            <a:endParaRPr lang="en-US"/>
          </a:p>
        </p:txBody>
      </p:sp>
      <p:sp>
        <p:nvSpPr>
          <p:cNvPr id="24" name="Oval 23"/>
          <p:cNvSpPr/>
          <p:nvPr/>
        </p:nvSpPr>
        <p:spPr bwMode="auto">
          <a:xfrm>
            <a:off x="7696200" y="3886200"/>
            <a:ext cx="1447800" cy="17526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r">
              <a:defRPr/>
            </a:pPr>
            <a:r>
              <a:rPr lang="ar-EG" b="1" dirty="0">
                <a:solidFill>
                  <a:schemeClr val="bg1"/>
                </a:solidFill>
              </a:rPr>
              <a:t>موضوع التعلم الأول</a:t>
            </a:r>
            <a:endParaRPr lang="en-US" b="1" dirty="0">
              <a:solidFill>
                <a:schemeClr val="bg1"/>
              </a:solidFill>
              <a:cs typeface="PT Bold Heading" pitchFamily="2" charset="-78"/>
            </a:endParaRPr>
          </a:p>
        </p:txBody>
      </p:sp>
      <p:sp>
        <p:nvSpPr>
          <p:cNvPr id="26" name="Oval 25"/>
          <p:cNvSpPr/>
          <p:nvPr/>
        </p:nvSpPr>
        <p:spPr bwMode="auto">
          <a:xfrm>
            <a:off x="5638800" y="3886200"/>
            <a:ext cx="1981200" cy="17526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indent="-396875" algn="ctr" defTabSz="912813">
              <a:lnSpc>
                <a:spcPct val="90000"/>
              </a:lnSpc>
              <a:buClr>
                <a:schemeClr val="tx1"/>
              </a:buClr>
              <a:buSzPct val="70000"/>
              <a:defRPr/>
            </a:pPr>
            <a:r>
              <a:rPr lang="ar-EG" b="1" dirty="0">
                <a:solidFill>
                  <a:schemeClr val="bg1"/>
                </a:solidFill>
                <a:cs typeface="PT Bold Heading" pitchFamily="2" charset="-78"/>
              </a:rPr>
              <a:t>ا</a:t>
            </a:r>
            <a:r>
              <a:rPr lang="ar-EG" b="1" dirty="0">
                <a:solidFill>
                  <a:schemeClr val="bg1"/>
                </a:solidFill>
              </a:rPr>
              <a:t>ثم</a:t>
            </a:r>
            <a:r>
              <a:rPr lang="ar-EG" b="1" dirty="0"/>
              <a:t> </a:t>
            </a:r>
            <a:r>
              <a:rPr lang="ar-EG" b="1" dirty="0">
                <a:solidFill>
                  <a:schemeClr val="bg1"/>
                </a:solidFill>
              </a:rPr>
              <a:t>الموضوع الجديد الذي ينتقل إليه أثر التعلم</a:t>
            </a:r>
            <a:r>
              <a:rPr lang="ar-EG" sz="2800" b="1" dirty="0">
                <a:solidFill>
                  <a:schemeClr val="bg1"/>
                </a:solidFill>
              </a:rPr>
              <a:t>.</a:t>
            </a:r>
            <a:endParaRPr lang="en-US" sz="2800" dirty="0">
              <a:solidFill>
                <a:schemeClr val="bg1"/>
              </a:solidFill>
            </a:endParaRPr>
          </a:p>
        </p:txBody>
      </p:sp>
      <p:sp>
        <p:nvSpPr>
          <p:cNvPr id="20505" name="Line 11"/>
          <p:cNvSpPr>
            <a:spLocks noChangeShapeType="1"/>
          </p:cNvSpPr>
          <p:nvPr/>
        </p:nvSpPr>
        <p:spPr bwMode="auto">
          <a:xfrm>
            <a:off x="8458200" y="2590800"/>
            <a:ext cx="46038" cy="1143000"/>
          </a:xfrm>
          <a:prstGeom prst="line">
            <a:avLst/>
          </a:prstGeom>
          <a:noFill/>
          <a:ln w="9525">
            <a:solidFill>
              <a:schemeClr val="tx1"/>
            </a:solidFill>
            <a:round/>
            <a:headEnd/>
            <a:tailEnd type="triangle" w="med" len="med"/>
          </a:ln>
        </p:spPr>
        <p:txBody>
          <a:bodyPr/>
          <a:lstStyle/>
          <a:p>
            <a:endParaRPr lang="en-US"/>
          </a:p>
        </p:txBody>
      </p:sp>
      <p:sp>
        <p:nvSpPr>
          <p:cNvPr id="20506" name="Line 11"/>
          <p:cNvSpPr>
            <a:spLocks noChangeShapeType="1"/>
          </p:cNvSpPr>
          <p:nvPr/>
        </p:nvSpPr>
        <p:spPr bwMode="auto">
          <a:xfrm>
            <a:off x="6523038" y="2590800"/>
            <a:ext cx="46037" cy="1219200"/>
          </a:xfrm>
          <a:prstGeom prst="line">
            <a:avLst/>
          </a:prstGeom>
          <a:noFill/>
          <a:ln w="9525">
            <a:solidFill>
              <a:schemeClr val="tx1"/>
            </a:solidFill>
            <a:round/>
            <a:headEnd/>
            <a:tailEnd type="triangle" w="med" len="med"/>
          </a:ln>
        </p:spPr>
        <p:txBody>
          <a:bodyPr/>
          <a:lstStyle/>
          <a:p>
            <a:endParaRPr lang="en-US"/>
          </a:p>
        </p:txBody>
      </p:sp>
      <p:sp>
        <p:nvSpPr>
          <p:cNvPr id="30" name="Rectangle 3"/>
          <p:cNvSpPr txBox="1">
            <a:spLocks noChangeArrowheads="1"/>
          </p:cNvSpPr>
          <p:nvPr/>
        </p:nvSpPr>
        <p:spPr bwMode="white">
          <a:xfrm>
            <a:off x="0" y="5780786"/>
            <a:ext cx="9144000" cy="923326"/>
          </a:xfrm>
          <a:prstGeom prst="rect">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5400000" scaled="0"/>
          </a:gradFill>
          <a:ln w="9525">
            <a:noFill/>
            <a:miter lim="800000"/>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algn="justLow" rtl="1">
              <a:defRPr/>
            </a:pPr>
            <a:r>
              <a:rPr lang="ar-EG" b="1" dirty="0">
                <a:solidFill>
                  <a:schemeClr val="bg1"/>
                </a:solidFill>
              </a:rPr>
              <a:t>و هذا الرأي </a:t>
            </a:r>
            <a:r>
              <a:rPr lang="ar-EG" b="1" dirty="0">
                <a:solidFill>
                  <a:srgbClr val="FF0000"/>
                </a:solidFill>
              </a:rPr>
              <a:t>يختلف</a:t>
            </a:r>
            <a:r>
              <a:rPr lang="ar-EG" b="1" dirty="0"/>
              <a:t> </a:t>
            </a:r>
            <a:r>
              <a:rPr lang="ar-EG" b="1" dirty="0">
                <a:solidFill>
                  <a:schemeClr val="bg1"/>
                </a:solidFill>
              </a:rPr>
              <a:t>عن رأي </a:t>
            </a:r>
            <a:r>
              <a:rPr lang="ar-EG" b="1" dirty="0">
                <a:solidFill>
                  <a:srgbClr val="FFFF00"/>
                </a:solidFill>
              </a:rPr>
              <a:t>الجشتالتيين و المجاليين</a:t>
            </a:r>
            <a:r>
              <a:rPr lang="ar-EG" b="1" dirty="0"/>
              <a:t> </a:t>
            </a:r>
          </a:p>
          <a:p>
            <a:pPr algn="justLow" rtl="1">
              <a:defRPr/>
            </a:pPr>
            <a:r>
              <a:rPr lang="ar-EG" b="1" dirty="0">
                <a:solidFill>
                  <a:schemeClr val="bg1"/>
                </a:solidFill>
              </a:rPr>
              <a:t>الذين يرون أن التشابه المسئول عن انتقال أثر التدريب ليس تشايهاً في تطابق العناصر في الموقفين و إنما </a:t>
            </a:r>
            <a:r>
              <a:rPr lang="ar-EG" b="1" dirty="0">
                <a:solidFill>
                  <a:srgbClr val="FFFF00"/>
                </a:solidFill>
              </a:rPr>
              <a:t>تشابه في الجو العام أو في الموقف ككل</a:t>
            </a:r>
            <a:r>
              <a:rPr lang="ar-EG" b="1" dirty="0"/>
              <a:t> . </a:t>
            </a:r>
            <a:endParaRPr lang="ar-EG"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276600" y="381000"/>
            <a:ext cx="5257800" cy="777875"/>
          </a:xfrm>
          <a:prstGeom prst="rect">
            <a:avLst/>
          </a:prstGeom>
          <a:noFill/>
          <a:ln w="9525">
            <a:noFill/>
            <a:miter lim="800000"/>
            <a:headEnd/>
            <a:tailEnd/>
          </a:ln>
        </p:spPr>
        <p:txBody>
          <a:bodyPr/>
          <a:lstStyle/>
          <a:p>
            <a:r>
              <a:rPr lang="ar-SA" sz="3200" b="1"/>
              <a:t>أهمية انتقال أثر التعلم</a:t>
            </a:r>
            <a:r>
              <a:rPr lang="en-US" b="1" u="sng"/>
              <a:t> </a:t>
            </a:r>
            <a:br>
              <a:rPr lang="en-US" b="1" u="sng"/>
            </a:br>
            <a:r>
              <a:rPr lang="en-US" b="1" u="sng"/>
              <a:t/>
            </a:r>
            <a:br>
              <a:rPr lang="en-US" b="1" u="sng"/>
            </a:br>
            <a:endParaRPr lang="en-US" b="1" u="sng"/>
          </a:p>
        </p:txBody>
      </p:sp>
      <p:sp>
        <p:nvSpPr>
          <p:cNvPr id="20487" name="Date Placeholder 4"/>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CAF5000-6BB1-4CA6-BCC6-82E9D85D1404}" type="datetime1">
              <a:rPr lang="en-US" smtClean="0"/>
              <a:pPr fontAlgn="base">
                <a:spcBef>
                  <a:spcPct val="0"/>
                </a:spcBef>
                <a:spcAft>
                  <a:spcPct val="0"/>
                </a:spcAft>
                <a:defRPr/>
              </a:pPr>
              <a:t>09-Apr-20</a:t>
            </a:fld>
            <a:endParaRPr lang="en-US" smtClean="0"/>
          </a:p>
        </p:txBody>
      </p:sp>
      <p:sp>
        <p:nvSpPr>
          <p:cNvPr id="21508" name="Slide Number Placeholder 5"/>
          <p:cNvSpPr>
            <a:spLocks noGrp="1"/>
          </p:cNvSpPr>
          <p:nvPr>
            <p:ph type="sldNum" sz="quarter" idx="12"/>
          </p:nvPr>
        </p:nvSpPr>
        <p:spPr bwMode="auto">
          <a:noFill/>
          <a:ln>
            <a:miter lim="800000"/>
            <a:headEnd/>
            <a:tailEnd/>
          </a:ln>
        </p:spPr>
        <p:txBody>
          <a:bodyPr/>
          <a:lstStyle/>
          <a:p>
            <a:fld id="{31B564CD-4877-4CF0-81B6-5B4D1BA97119}" type="slidenum">
              <a:rPr lang="ar-SA" smtClean="0"/>
              <a:pPr/>
              <a:t>7</a:t>
            </a:fld>
            <a:endParaRPr lang="en-US" smtClean="0"/>
          </a:p>
        </p:txBody>
      </p:sp>
      <p:sp>
        <p:nvSpPr>
          <p:cNvPr id="21509" name="Rectangle 13"/>
          <p:cNvSpPr>
            <a:spLocks noChangeArrowheads="1"/>
          </p:cNvSpPr>
          <p:nvPr/>
        </p:nvSpPr>
        <p:spPr bwMode="auto">
          <a:xfrm>
            <a:off x="3657600" y="1676400"/>
            <a:ext cx="5213350" cy="519113"/>
          </a:xfrm>
          <a:prstGeom prst="rect">
            <a:avLst/>
          </a:prstGeom>
          <a:noFill/>
          <a:ln w="9525">
            <a:noFill/>
            <a:miter lim="800000"/>
            <a:headEnd/>
            <a:tailEnd/>
          </a:ln>
        </p:spPr>
        <p:txBody>
          <a:bodyPr wrap="none" anchor="ctr">
            <a:spAutoFit/>
          </a:bodyPr>
          <a:lstStyle/>
          <a:p>
            <a:r>
              <a:rPr lang="ar-EG" sz="2800" b="1"/>
              <a:t>تؤدي إلى تسريع التعلم والنضج المبكر للفرد</a:t>
            </a:r>
            <a:r>
              <a:rPr lang="en-US"/>
              <a:t> </a:t>
            </a:r>
          </a:p>
        </p:txBody>
      </p:sp>
      <p:sp>
        <p:nvSpPr>
          <p:cNvPr id="21510" name="Rectangle 14"/>
          <p:cNvSpPr>
            <a:spLocks noChangeArrowheads="1"/>
          </p:cNvSpPr>
          <p:nvPr/>
        </p:nvSpPr>
        <p:spPr bwMode="auto">
          <a:xfrm>
            <a:off x="2971800" y="3276600"/>
            <a:ext cx="5486400" cy="519113"/>
          </a:xfrm>
          <a:prstGeom prst="rect">
            <a:avLst/>
          </a:prstGeom>
          <a:noFill/>
          <a:ln w="9525">
            <a:noFill/>
            <a:miter lim="800000"/>
            <a:headEnd/>
            <a:tailEnd/>
          </a:ln>
        </p:spPr>
        <p:txBody>
          <a:bodyPr anchor="ctr">
            <a:spAutoFit/>
          </a:bodyPr>
          <a:lstStyle/>
          <a:p>
            <a:r>
              <a:rPr lang="ar-EG" sz="2800" b="1"/>
              <a:t>يجعل عمليات التفاعل بين الحضارات المختلفة</a:t>
            </a:r>
            <a:r>
              <a:rPr lang="en-US"/>
              <a:t> </a:t>
            </a:r>
          </a:p>
        </p:txBody>
      </p:sp>
      <p:sp>
        <p:nvSpPr>
          <p:cNvPr id="21511" name="Rectangle 15"/>
          <p:cNvSpPr>
            <a:spLocks noChangeArrowheads="1"/>
          </p:cNvSpPr>
          <p:nvPr/>
        </p:nvSpPr>
        <p:spPr bwMode="auto">
          <a:xfrm>
            <a:off x="3733800" y="4648200"/>
            <a:ext cx="4483100" cy="579438"/>
          </a:xfrm>
          <a:prstGeom prst="rect">
            <a:avLst/>
          </a:prstGeom>
          <a:noFill/>
          <a:ln w="9525">
            <a:noFill/>
            <a:miter lim="800000"/>
            <a:headEnd/>
            <a:tailEnd/>
          </a:ln>
        </p:spPr>
        <p:txBody>
          <a:bodyPr wrap="none" anchor="ctr">
            <a:spAutoFit/>
          </a:bodyPr>
          <a:lstStyle/>
          <a:p>
            <a:r>
              <a:rPr lang="ar-EG" sz="3200" b="1"/>
              <a:t>الانتقال هدف من أهداف المدرسة</a:t>
            </a:r>
            <a:r>
              <a:rPr lang="en-US"/>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1447800"/>
            <a:ext cx="8156575" cy="1158875"/>
          </a:xfrm>
          <a:prstGeom prst="rect">
            <a:avLst/>
          </a:prstGeom>
          <a:noFill/>
          <a:ln w="9525">
            <a:noFill/>
            <a:miter lim="800000"/>
            <a:headEnd/>
            <a:tailEnd/>
          </a:ln>
        </p:spPr>
        <p:txBody>
          <a:bodyPr/>
          <a:lstStyle/>
          <a:p>
            <a:pPr algn="r"/>
            <a:r>
              <a:rPr lang="ar-EG" sz="2800"/>
              <a:t>1- </a:t>
            </a:r>
            <a:r>
              <a:rPr lang="ar-EG" sz="2800" b="1"/>
              <a:t>انتقال أثر التعلم هو تأثير تعلم الفرد لموقف أو لشكل من أشكال النشاط في قدرته على التصرف في مواقف أخرى أو في قدرته على القيام بأنواع أخرى من النشاط</a:t>
            </a:r>
          </a:p>
          <a:p>
            <a:pPr algn="r"/>
            <a:endParaRPr lang="en-US" sz="2800" b="1"/>
          </a:p>
          <a:p>
            <a:pPr algn="r"/>
            <a:r>
              <a:rPr lang="ar-EG" sz="2800" b="1"/>
              <a:t>2- هو تأثير تدريب أو خبرة تعليمية سواء أكانت</a:t>
            </a:r>
          </a:p>
          <a:p>
            <a:pPr algn="r"/>
            <a:r>
              <a:rPr lang="ar-EG" sz="2800" b="1"/>
              <a:t> عقلية </a:t>
            </a:r>
          </a:p>
          <a:p>
            <a:pPr algn="r"/>
            <a:r>
              <a:rPr lang="ar-EG" sz="2800" b="1"/>
              <a:t>أم حركية</a:t>
            </a:r>
          </a:p>
          <a:p>
            <a:pPr algn="r"/>
            <a:r>
              <a:rPr lang="ar-EG" sz="2800" b="1"/>
              <a:t> أم انفعالية </a:t>
            </a:r>
          </a:p>
          <a:p>
            <a:pPr algn="r"/>
            <a:r>
              <a:rPr lang="ar-EG" sz="2800" b="1"/>
              <a:t>في مجال ما على ناحية أخرى أو مجال آخر غير المجال الأصلي الذي جرى فيه هذا التدريب أو تلك الخبرة التعليمية</a:t>
            </a:r>
            <a:r>
              <a:rPr lang="en-US" sz="2800" b="1"/>
              <a:t/>
            </a:r>
            <a:br>
              <a:rPr lang="en-US" sz="2800" b="1"/>
            </a:br>
            <a:r>
              <a:rPr lang="en-US" sz="3200" b="1"/>
              <a:t/>
            </a:r>
            <a:br>
              <a:rPr lang="en-US" sz="3200" b="1"/>
            </a:br>
            <a:endParaRPr lang="en-US" sz="3200" b="1"/>
          </a:p>
        </p:txBody>
      </p:sp>
      <p:graphicFrame>
        <p:nvGraphicFramePr>
          <p:cNvPr id="21516" name="Group 12"/>
          <p:cNvGraphicFramePr>
            <a:graphicFrameLocks noGrp="1"/>
          </p:cNvGraphicFramePr>
          <p:nvPr/>
        </p:nvGraphicFramePr>
        <p:xfrm>
          <a:off x="1828800" y="381000"/>
          <a:ext cx="6781800" cy="990600"/>
        </p:xfrm>
        <a:graphic>
          <a:graphicData uri="http://schemas.openxmlformats.org/drawingml/2006/table">
            <a:tbl>
              <a:tblPr rtl="1"/>
              <a:tblGrid>
                <a:gridCol w="5202237"/>
                <a:gridCol w="1579563"/>
              </a:tblGrid>
              <a:tr h="990600">
                <a:tc>
                  <a:txBody>
                    <a:bodyPr/>
                    <a:lstStyle/>
                    <a:p>
                      <a:pPr marL="0" marR="0" lvl="0" indent="0" algn="just" defTabSz="914400" rtl="1" eaLnBrk="1" fontAlgn="base" latinLnBrk="0" hangingPunct="1">
                        <a:lnSpc>
                          <a:spcPct val="100000"/>
                        </a:lnSpc>
                        <a:spcBef>
                          <a:spcPct val="0"/>
                        </a:spcBef>
                        <a:spcAft>
                          <a:spcPct val="0"/>
                        </a:spcAft>
                        <a:buClrTx/>
                        <a:buSzTx/>
                        <a:buFontTx/>
                        <a:buNone/>
                        <a:tabLst>
                          <a:tab pos="2971800" algn="ctr"/>
                          <a:tab pos="5943600" algn="r"/>
                        </a:tabLst>
                      </a:pPr>
                      <a:r>
                        <a:rPr kumimoji="0" lang="ar-EG" sz="3200" b="1" i="0" u="none" strike="noStrike" cap="none" normalizeH="0" baseline="0" smtClean="0">
                          <a:ln>
                            <a:noFill/>
                          </a:ln>
                          <a:solidFill>
                            <a:srgbClr val="FF0000"/>
                          </a:solidFill>
                          <a:effectLst/>
                          <a:latin typeface="Corbel" pitchFamily="34" charset="0"/>
                          <a:cs typeface="Arial" charset="0"/>
                        </a:rPr>
                        <a:t>تعريف الانتقال</a:t>
                      </a:r>
                      <a:r>
                        <a:rPr kumimoji="0" lang="ar-EG" sz="3200" b="0" i="0" u="none" strike="noStrike" cap="none" normalizeH="0" baseline="0" smtClean="0">
                          <a:ln>
                            <a:noFill/>
                          </a:ln>
                          <a:solidFill>
                            <a:schemeClr val="tx1"/>
                          </a:solidFill>
                          <a:effectLst/>
                          <a:latin typeface="Corbel" pitchFamily="34" charset="0"/>
                        </a:rPr>
                        <a:t> </a:t>
                      </a:r>
                      <a:endParaRPr kumimoji="0" lang="en-US" sz="3200" b="0" i="0" u="none" strike="noStrike" cap="none" normalizeH="0" baseline="0" smtClean="0">
                        <a:ln>
                          <a:noFill/>
                        </a:ln>
                        <a:solidFill>
                          <a:schemeClr val="tx1"/>
                        </a:solidFill>
                        <a:effectLst/>
                        <a:latin typeface="Corbel" pitchFamily="34"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tab pos="2971800" algn="ctr"/>
                          <a:tab pos="5943600" algn="r"/>
                        </a:tabLst>
                      </a:pPr>
                      <a:endParaRPr kumimoji="0" lang="en-US" sz="2800" b="0" i="0" u="none" strike="noStrike" cap="none" normalizeH="0" baseline="0" smtClean="0">
                        <a:ln>
                          <a:noFill/>
                        </a:ln>
                        <a:solidFill>
                          <a:srgbClr val="51DAFF"/>
                        </a:solidFill>
                        <a:effectLst/>
                        <a:latin typeface="Times New Roman"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r>
            </a:tbl>
          </a:graphicData>
        </a:graphic>
      </p:graphicFrame>
      <p:sp>
        <p:nvSpPr>
          <p:cNvPr id="21511" name="Date Placeholder 5"/>
          <p:cNvSpPr>
            <a:spLocks noGrp="1"/>
          </p:cNvSpPr>
          <p:nvPr>
            <p:ph type="dt"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A9C586-EDB6-4E26-8A65-22A2B5EA7526}" type="datetime1">
              <a:rPr lang="en-US" smtClean="0"/>
              <a:pPr fontAlgn="base">
                <a:spcBef>
                  <a:spcPct val="0"/>
                </a:spcBef>
                <a:spcAft>
                  <a:spcPct val="0"/>
                </a:spcAft>
                <a:defRPr/>
              </a:pPr>
              <a:t>09-Apr-20</a:t>
            </a:fld>
            <a:endParaRPr lang="en-US" smtClean="0"/>
          </a:p>
        </p:txBody>
      </p:sp>
      <p:sp>
        <p:nvSpPr>
          <p:cNvPr id="22535" name="Slide Number Placeholder 6"/>
          <p:cNvSpPr>
            <a:spLocks noGrp="1"/>
          </p:cNvSpPr>
          <p:nvPr>
            <p:ph type="sldNum" sz="quarter" idx="12"/>
          </p:nvPr>
        </p:nvSpPr>
        <p:spPr bwMode="auto">
          <a:noFill/>
          <a:ln>
            <a:miter lim="800000"/>
            <a:headEnd/>
            <a:tailEnd/>
          </a:ln>
        </p:spPr>
        <p:txBody>
          <a:bodyPr/>
          <a:lstStyle/>
          <a:p>
            <a:fld id="{88908CBB-A2A1-47D9-92CE-677C3909A222}" type="slidenum">
              <a:rPr lang="ar-SA" smtClean="0"/>
              <a:pPr/>
              <a:t>8</a:t>
            </a:fld>
            <a:endParaRPr lang="en-US"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16"/>
                                        </p:tgtEl>
                                        <p:attrNameLst>
                                          <p:attrName>style.visibility</p:attrName>
                                        </p:attrNameLst>
                                      </p:cBhvr>
                                      <p:to>
                                        <p:strVal val="visible"/>
                                      </p:to>
                                    </p:set>
                                    <p:animEffect transition="in" filter="blinds(horizontal)">
                                      <p:cBhvr>
                                        <p:cTn id="7" dur="500"/>
                                        <p:tgtEl>
                                          <p:spTgt spid="215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auto">
          <a:xfrm>
            <a:off x="0" y="1066800"/>
            <a:ext cx="9144000" cy="914400"/>
          </a:xfrm>
          <a:prstGeom prst="rect">
            <a:avLst/>
          </a:prstGeom>
          <a:noFill/>
          <a:ln w="9525">
            <a:noFill/>
            <a:miter lim="800000"/>
            <a:headEnd/>
            <a:tailEnd/>
          </a:ln>
        </p:spPr>
        <p:txBody>
          <a:bodyPr/>
          <a:lstStyle/>
          <a:p>
            <a:pPr marL="342900" indent="-342900" algn="ctr" eaLnBrk="0" hangingPunct="0">
              <a:spcBef>
                <a:spcPct val="20000"/>
              </a:spcBef>
              <a:buClr>
                <a:schemeClr val="accent2"/>
              </a:buClr>
              <a:buSzPct val="85000"/>
            </a:pPr>
            <a:r>
              <a:rPr lang="ar-EG" sz="2400" b="1"/>
              <a:t>الدراسات التجريبية التي قام بها </a:t>
            </a:r>
            <a:r>
              <a:rPr lang="ar-EG" sz="2400" b="1">
                <a:solidFill>
                  <a:srgbClr val="FFFF00"/>
                </a:solidFill>
              </a:rPr>
              <a:t>(وليم جيمس)</a:t>
            </a:r>
            <a:r>
              <a:rPr lang="ar-EG" sz="2400" b="1"/>
              <a:t> عام 1890 حول </a:t>
            </a:r>
            <a:r>
              <a:rPr lang="ar-EG" sz="2400" b="1">
                <a:solidFill>
                  <a:srgbClr val="FF0000"/>
                </a:solidFill>
              </a:rPr>
              <a:t>تحسين الذاكرة بالتدريب</a:t>
            </a:r>
            <a:r>
              <a:rPr lang="en-US"/>
              <a:t>. </a:t>
            </a:r>
          </a:p>
        </p:txBody>
      </p:sp>
      <p:sp>
        <p:nvSpPr>
          <p:cNvPr id="7" name="Subtitle 2"/>
          <p:cNvSpPr txBox="1">
            <a:spLocks/>
          </p:cNvSpPr>
          <p:nvPr/>
        </p:nvSpPr>
        <p:spPr bwMode="auto">
          <a:xfrm>
            <a:off x="2895600" y="304800"/>
            <a:ext cx="5797550" cy="914400"/>
          </a:xfrm>
          <a:prstGeom prst="rect">
            <a:avLst/>
          </a:prstGeom>
          <a:noFill/>
          <a:ln w="9525">
            <a:noFill/>
            <a:miter lim="800000"/>
            <a:headEnd/>
            <a:tailEnd/>
          </a:ln>
        </p:spPr>
        <p:txBody>
          <a:bodyPr>
            <a:normAutofit fontScale="85000" lnSpcReduction="20000"/>
          </a:bodyPr>
          <a:lstStyle/>
          <a:p>
            <a:pPr marL="342900" indent="-342900" algn="r">
              <a:defRPr/>
            </a:pPr>
            <a:r>
              <a:rPr lang="ar-SA" sz="2400" b="1"/>
              <a:t>الأسس التجريبية لنظرية انتقال أثر التدريب</a:t>
            </a:r>
            <a:endParaRPr lang="en-US" sz="2400" b="1"/>
          </a:p>
          <a:p>
            <a:pPr marL="342900" indent="-342900">
              <a:defRPr/>
            </a:pPr>
            <a:r>
              <a:rPr lang="en-US" b="1"/>
              <a:t/>
            </a:r>
            <a:br>
              <a:rPr lang="en-US" b="1"/>
            </a:br>
            <a:r>
              <a:rPr lang="en-US" b="1"/>
              <a:t/>
            </a:r>
            <a:br>
              <a:rPr lang="en-US" b="1"/>
            </a:br>
            <a:endParaRPr lang="en-US" b="1"/>
          </a:p>
        </p:txBody>
      </p:sp>
      <p:sp>
        <p:nvSpPr>
          <p:cNvPr id="8" name="Rounded Rectangle 7"/>
          <p:cNvSpPr/>
          <p:nvPr/>
        </p:nvSpPr>
        <p:spPr bwMode="auto">
          <a:xfrm>
            <a:off x="258305" y="5542766"/>
            <a:ext cx="8651497" cy="1161145"/>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ctr" defTabSz="912813">
              <a:defRPr/>
            </a:pPr>
            <a:r>
              <a:rPr lang="ar-SA" sz="2000" b="1">
                <a:solidFill>
                  <a:schemeClr val="tx1"/>
                </a:solidFill>
                <a:latin typeface="Arial" charset="0"/>
              </a:rPr>
              <a:t>تجارب (ثورندايك) و (ودورث) : (انتقال أثر التدريب في الإدراك</a:t>
            </a:r>
            <a:r>
              <a:rPr lang="en-US" sz="2000" b="1">
                <a:solidFill>
                  <a:schemeClr val="tx1"/>
                </a:solidFill>
                <a:latin typeface="Arial" charset="0"/>
                <a:cs typeface="Arial" charset="0"/>
              </a:rPr>
              <a:t>) </a:t>
            </a:r>
            <a:br>
              <a:rPr lang="en-US" sz="2000" b="1">
                <a:solidFill>
                  <a:schemeClr val="tx1"/>
                </a:solidFill>
                <a:latin typeface="Arial" charset="0"/>
                <a:cs typeface="Arial" charset="0"/>
              </a:rPr>
            </a:br>
            <a:r>
              <a:rPr lang="ar-EG" sz="2000" b="1">
                <a:solidFill>
                  <a:schemeClr val="tx1"/>
                </a:solidFill>
                <a:latin typeface="Arial" charset="0"/>
              </a:rPr>
              <a:t>استنتج كل من (ثورندايك) و (ودورث) انطلاقاً من تجاربهما أن انتقال أثر التدريب لا يحدث إلا إذا وجدت عناصر متماثلة في الأعمال والمهمات المؤثرة والمتأثرة</a:t>
            </a:r>
            <a:r>
              <a:rPr lang="en-US">
                <a:solidFill>
                  <a:schemeClr val="tx1"/>
                </a:solidFill>
                <a:latin typeface="Arial" charset="0"/>
                <a:cs typeface="Arial" charset="0"/>
              </a:rPr>
              <a:t>. </a:t>
            </a:r>
          </a:p>
        </p:txBody>
      </p:sp>
      <p:sp>
        <p:nvSpPr>
          <p:cNvPr id="23559" name="Rectangle 9"/>
          <p:cNvSpPr>
            <a:spLocks noChangeArrowheads="1"/>
          </p:cNvSpPr>
          <p:nvPr/>
        </p:nvSpPr>
        <p:spPr bwMode="auto">
          <a:xfrm>
            <a:off x="0" y="2165350"/>
            <a:ext cx="9144000" cy="2227263"/>
          </a:xfrm>
          <a:prstGeom prst="rect">
            <a:avLst/>
          </a:prstGeom>
          <a:noFill/>
          <a:ln w="9525">
            <a:noFill/>
            <a:miter lim="800000"/>
            <a:headEnd/>
            <a:tailEnd/>
          </a:ln>
        </p:spPr>
        <p:txBody>
          <a:bodyPr anchor="ctr">
            <a:spAutoFit/>
          </a:bodyPr>
          <a:lstStyle/>
          <a:p>
            <a:pPr algn="r"/>
            <a:r>
              <a:rPr lang="ar-EG" sz="2800" b="1"/>
              <a:t>وقد استنتج (جيمس) من هذه التجارب </a:t>
            </a:r>
          </a:p>
          <a:p>
            <a:pPr algn="r"/>
            <a:r>
              <a:rPr lang="ar-EG" sz="2800" b="1"/>
              <a:t>أنه لا يوجد تحسن في قوة الحفظ                       </a:t>
            </a:r>
            <a:r>
              <a:rPr lang="ar-EG" sz="2800" b="1">
                <a:solidFill>
                  <a:srgbClr val="FFFF00"/>
                </a:solidFill>
              </a:rPr>
              <a:t>بسبب التدريب</a:t>
            </a:r>
          </a:p>
          <a:p>
            <a:pPr algn="r"/>
            <a:endParaRPr lang="ar-EG" sz="2800" b="1">
              <a:solidFill>
                <a:srgbClr val="FFFF00"/>
              </a:solidFill>
            </a:endParaRPr>
          </a:p>
          <a:p>
            <a:pPr algn="r"/>
            <a:r>
              <a:rPr lang="ar-EG" sz="2800" b="1"/>
              <a:t> وإنما يعود التحسن في الذاكرة إلى          </a:t>
            </a:r>
            <a:r>
              <a:rPr lang="ar-EG" sz="2800" b="1">
                <a:solidFill>
                  <a:srgbClr val="FFFF00"/>
                </a:solidFill>
              </a:rPr>
              <a:t>تحسن في طرائق التعلم وأساليب التذكر</a:t>
            </a:r>
            <a:endParaRPr lang="en-US" sz="2800" b="1">
              <a:solidFill>
                <a:srgbClr val="FFFF00"/>
              </a:solidFill>
            </a:endParaRPr>
          </a:p>
        </p:txBody>
      </p:sp>
      <p:sp>
        <p:nvSpPr>
          <p:cNvPr id="23560" name="Line 10"/>
          <p:cNvSpPr>
            <a:spLocks noChangeShapeType="1"/>
          </p:cNvSpPr>
          <p:nvPr/>
        </p:nvSpPr>
        <p:spPr bwMode="auto">
          <a:xfrm flipH="1">
            <a:off x="3200400" y="2971800"/>
            <a:ext cx="1981200" cy="0"/>
          </a:xfrm>
          <a:prstGeom prst="line">
            <a:avLst/>
          </a:prstGeom>
          <a:noFill/>
          <a:ln w="9525">
            <a:solidFill>
              <a:schemeClr val="tx1"/>
            </a:solidFill>
            <a:round/>
            <a:headEnd/>
            <a:tailEnd type="triangle" w="med" len="med"/>
          </a:ln>
        </p:spPr>
        <p:txBody>
          <a:bodyPr/>
          <a:lstStyle/>
          <a:p>
            <a:endParaRPr lang="en-US"/>
          </a:p>
        </p:txBody>
      </p:sp>
      <p:sp>
        <p:nvSpPr>
          <p:cNvPr id="23561" name="Line 11"/>
          <p:cNvSpPr>
            <a:spLocks noChangeShapeType="1"/>
          </p:cNvSpPr>
          <p:nvPr/>
        </p:nvSpPr>
        <p:spPr bwMode="auto">
          <a:xfrm flipH="1">
            <a:off x="4267200" y="3733800"/>
            <a:ext cx="685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Sample presentation slides(3)">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slides(3)</Template>
  <TotalTime>611</TotalTime>
  <Words>1643</Words>
  <Application>Microsoft Office PowerPoint</Application>
  <PresentationFormat>On-screen Show (4:3)</PresentationFormat>
  <Paragraphs>174</Paragraphs>
  <Slides>17</Slides>
  <Notes>16</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17</vt:i4>
      </vt:variant>
    </vt:vector>
  </HeadingPairs>
  <TitlesOfParts>
    <vt:vector size="35" baseType="lpstr">
      <vt:lpstr>Arial</vt:lpstr>
      <vt:lpstr>Calibri</vt:lpstr>
      <vt:lpstr>Courier New</vt:lpstr>
      <vt:lpstr>Consolas</vt:lpstr>
      <vt:lpstr>Corbel</vt:lpstr>
      <vt:lpstr>Wingdings</vt:lpstr>
      <vt:lpstr>Wingdings 2</vt:lpstr>
      <vt:lpstr>Wingdings 3</vt:lpstr>
      <vt:lpstr>Arabic Transparent</vt:lpstr>
      <vt:lpstr>Tahoma</vt:lpstr>
      <vt:lpstr>MCS Shafa S_U normal.</vt:lpstr>
      <vt:lpstr>PT Simple Bold Ruled</vt:lpstr>
      <vt:lpstr>PT Bold Heading</vt:lpstr>
      <vt:lpstr>Simplified Arabic</vt:lpstr>
      <vt:lpstr>Times New Roman</vt:lpstr>
      <vt:lpstr>Sample presentation slides(3)</vt:lpstr>
      <vt:lpstr>White with Courier font for code slides</vt:lpstr>
      <vt:lpstr>Metro</vt:lpstr>
      <vt:lpstr> كلية التربية     قسم : علم النفس التربوي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dc:creator>
  <cp:lastModifiedBy>DR. MAHA SOROUR</cp:lastModifiedBy>
  <cp:revision>75</cp:revision>
  <dcterms:created xsi:type="dcterms:W3CDTF">2009-04-29T16:05:29Z</dcterms:created>
  <dcterms:modified xsi:type="dcterms:W3CDTF">2020-04-09T06:08:18Z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TC102867051033</vt:lpwstr>
  </property>
</Properties>
</file>